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37"/>
  </p:notesMasterIdLst>
  <p:sldIdLst>
    <p:sldId id="256" r:id="rId2"/>
    <p:sldId id="341" r:id="rId3"/>
    <p:sldId id="258" r:id="rId4"/>
    <p:sldId id="304" r:id="rId5"/>
    <p:sldId id="307" r:id="rId6"/>
    <p:sldId id="308" r:id="rId7"/>
    <p:sldId id="309" r:id="rId8"/>
    <p:sldId id="310" r:id="rId9"/>
    <p:sldId id="313" r:id="rId10"/>
    <p:sldId id="314" r:id="rId11"/>
    <p:sldId id="321" r:id="rId12"/>
    <p:sldId id="328" r:id="rId13"/>
    <p:sldId id="302" r:id="rId14"/>
    <p:sldId id="303" r:id="rId15"/>
    <p:sldId id="333" r:id="rId16"/>
    <p:sldId id="262" r:id="rId17"/>
    <p:sldId id="263" r:id="rId18"/>
    <p:sldId id="264" r:id="rId19"/>
    <p:sldId id="266" r:id="rId20"/>
    <p:sldId id="267" r:id="rId21"/>
    <p:sldId id="268" r:id="rId22"/>
    <p:sldId id="269" r:id="rId23"/>
    <p:sldId id="312" r:id="rId24"/>
    <p:sldId id="275" r:id="rId25"/>
    <p:sldId id="335" r:id="rId26"/>
    <p:sldId id="277" r:id="rId27"/>
    <p:sldId id="334" r:id="rId28"/>
    <p:sldId id="337" r:id="rId29"/>
    <p:sldId id="278" r:id="rId30"/>
    <p:sldId id="338" r:id="rId31"/>
    <p:sldId id="279" r:id="rId32"/>
    <p:sldId id="311" r:id="rId33"/>
    <p:sldId id="293" r:id="rId34"/>
    <p:sldId id="339" r:id="rId35"/>
    <p:sldId id="340" r:id="rId36"/>
  </p:sldIdLst>
  <p:sldSz cx="12192000" cy="6858000"/>
  <p:notesSz cx="6858000" cy="9144000"/>
  <p:embeddedFontLst>
    <p:embeddedFont>
      <p:font typeface="Roboto Condensed" panose="02000000000000000000" pitchFamily="2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 Black" panose="02000000000000000000" pitchFamily="2" charset="0"/>
      <p:bold r:id="rId50"/>
      <p:bold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CBB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94711" autoAdjust="0"/>
  </p:normalViewPr>
  <p:slideViewPr>
    <p:cSldViewPr snapToGrid="0" snapToObjects="1">
      <p:cViewPr varScale="1">
        <p:scale>
          <a:sx n="145" d="100"/>
          <a:sy n="145" d="100"/>
        </p:scale>
        <p:origin x="144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26D78-B755-423A-B1A8-A95B4C795ADE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F5F47-1D68-4976-8BEF-989204AE9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37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5F47-1D68-4976-8BEF-989204AE93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2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5F47-1D68-4976-8BEF-989204AE93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34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5F47-1D68-4976-8BEF-989204AE93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3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5F47-1D68-4976-8BEF-989204AE93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8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0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26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4694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24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55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7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38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9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1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9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7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86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6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1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51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7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wjschne/R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24.png"/><Relationship Id="rId2" Type="http://schemas.openxmlformats.org/officeDocument/2006/relationships/hyperlink" Target="mailto:schneider@temple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://r4ds.had.co.nz/" TargetMode="External"/><Relationship Id="rId4" Type="http://schemas.openxmlformats.org/officeDocument/2006/relationships/hyperlink" Target="https://community.rstudio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565" y="653144"/>
            <a:ext cx="10101943" cy="2947308"/>
          </a:xfrm>
        </p:spPr>
        <p:txBody>
          <a:bodyPr wrap="square">
            <a:noAutofit/>
          </a:bodyPr>
          <a:lstStyle/>
          <a:p>
            <a:pPr algn="l"/>
            <a:r>
              <a:rPr lang="en-US" b="1" dirty="0">
                <a:effectLst/>
              </a:rPr>
              <a:t>Introduction to 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Statistical Analysis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with R</a:t>
            </a:r>
            <a:endParaRPr lang="en-US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0160" y="4110446"/>
            <a:ext cx="5464629" cy="2172789"/>
          </a:xfrm>
        </p:spPr>
        <p:txBody>
          <a:bodyPr>
            <a:normAutofit/>
          </a:bodyPr>
          <a:lstStyle/>
          <a:p>
            <a:r>
              <a:rPr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W. Joel Schneider</a:t>
            </a: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sz="3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Linda Ruan</a:t>
            </a:r>
            <a:endParaRPr lang="en-US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sz="3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Brittney Williams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8A24-CDB1-4CF1-AB78-D03E39B9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2F066-FD45-4CF8-B53A-4F610E99B6B1}"/>
              </a:ext>
            </a:extLst>
          </p:cNvPr>
          <p:cNvSpPr txBox="1"/>
          <p:nvPr/>
        </p:nvSpPr>
        <p:spPr>
          <a:xfrm>
            <a:off x="5424155" y="2333929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44EF3-E7E2-42F1-A673-8BB1AE3F06F4}"/>
              </a:ext>
            </a:extLst>
          </p:cNvPr>
          <p:cNvSpPr txBox="1"/>
          <p:nvPr/>
        </p:nvSpPr>
        <p:spPr>
          <a:xfrm>
            <a:off x="6809232" y="192202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1C8F2-6585-422A-A8A1-B04E405CDDD0}"/>
              </a:ext>
            </a:extLst>
          </p:cNvPr>
          <p:cNvSpPr txBox="1"/>
          <p:nvPr/>
        </p:nvSpPr>
        <p:spPr>
          <a:xfrm>
            <a:off x="5736822" y="78061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94C5F-9CA2-4EA4-86A1-B71F2AE86AC0}"/>
              </a:ext>
            </a:extLst>
          </p:cNvPr>
          <p:cNvSpPr txBox="1"/>
          <p:nvPr/>
        </p:nvSpPr>
        <p:spPr>
          <a:xfrm>
            <a:off x="8223504" y="2755708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Multilevel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6BCC0-0423-431D-A44A-2C2B81173630}"/>
              </a:ext>
            </a:extLst>
          </p:cNvPr>
          <p:cNvSpPr txBox="1"/>
          <p:nvPr/>
        </p:nvSpPr>
        <p:spPr>
          <a:xfrm>
            <a:off x="4238633" y="5415453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Multidimensional Scaling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5F398-C7E3-44C9-9452-4B04F4844C3B}"/>
              </a:ext>
            </a:extLst>
          </p:cNvPr>
          <p:cNvSpPr txBox="1"/>
          <p:nvPr/>
        </p:nvSpPr>
        <p:spPr>
          <a:xfrm>
            <a:off x="1538105" y="43819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26815-7528-4B48-9A30-75F076F3F306}"/>
              </a:ext>
            </a:extLst>
          </p:cNvPr>
          <p:cNvSpPr txBox="1"/>
          <p:nvPr/>
        </p:nvSpPr>
        <p:spPr>
          <a:xfrm>
            <a:off x="1174141" y="3059667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Factor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3D97C-7FEF-4611-A150-FD2D500A2FD2}"/>
              </a:ext>
            </a:extLst>
          </p:cNvPr>
          <p:cNvSpPr txBox="1"/>
          <p:nvPr/>
        </p:nvSpPr>
        <p:spPr>
          <a:xfrm>
            <a:off x="441650" y="1346697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Test Theory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4FE1F-B261-46EC-915C-1710C74705B4}"/>
              </a:ext>
            </a:extLst>
          </p:cNvPr>
          <p:cNvSpPr txBox="1"/>
          <p:nvPr/>
        </p:nvSpPr>
        <p:spPr>
          <a:xfrm>
            <a:off x="1100484" y="1953459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Response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169B6-4B34-4B1E-8E2F-B94EAB6B8241}"/>
              </a:ext>
            </a:extLst>
          </p:cNvPr>
          <p:cNvSpPr txBox="1"/>
          <p:nvPr/>
        </p:nvSpPr>
        <p:spPr>
          <a:xfrm>
            <a:off x="9456131" y="446038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493AF-4EE5-44D9-9E36-46AB6526C233}"/>
              </a:ext>
            </a:extLst>
          </p:cNvPr>
          <p:cNvSpPr txBox="1"/>
          <p:nvPr/>
        </p:nvSpPr>
        <p:spPr>
          <a:xfrm>
            <a:off x="1049189" y="3732959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Structural Equation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5F61A-B2A6-4C35-9A72-4B0A29500271}"/>
              </a:ext>
            </a:extLst>
          </p:cNvPr>
          <p:cNvSpPr txBox="1"/>
          <p:nvPr/>
        </p:nvSpPr>
        <p:spPr>
          <a:xfrm>
            <a:off x="7822765" y="215945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MANOVA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C4C19B-251D-4E02-B333-3A46D576E40B}"/>
              </a:ext>
            </a:extLst>
          </p:cNvPr>
          <p:cNvSpPr txBox="1"/>
          <p:nvPr/>
        </p:nvSpPr>
        <p:spPr>
          <a:xfrm>
            <a:off x="8948828" y="157061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Generalized Linear 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2ABC6-3CD1-4F63-A1E4-70AAADD08594}"/>
              </a:ext>
            </a:extLst>
          </p:cNvPr>
          <p:cNvSpPr txBox="1"/>
          <p:nvPr/>
        </p:nvSpPr>
        <p:spPr>
          <a:xfrm>
            <a:off x="3865252" y="1558218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Non-Parametric Statistics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B6C64-6682-46A5-9B03-9F026707324D}"/>
              </a:ext>
            </a:extLst>
          </p:cNvPr>
          <p:cNvSpPr txBox="1"/>
          <p:nvPr/>
        </p:nvSpPr>
        <p:spPr>
          <a:xfrm>
            <a:off x="7927748" y="5849526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637A6-0722-4CD8-8A0E-621D0D156973}"/>
              </a:ext>
            </a:extLst>
          </p:cNvPr>
          <p:cNvSpPr txBox="1"/>
          <p:nvPr/>
        </p:nvSpPr>
        <p:spPr>
          <a:xfrm>
            <a:off x="8080148" y="3800742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Discriminant Function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33E821-3031-4DE6-8F01-38AA1EA482A4}"/>
              </a:ext>
            </a:extLst>
          </p:cNvPr>
          <p:cNvSpPr txBox="1"/>
          <p:nvPr/>
        </p:nvSpPr>
        <p:spPr>
          <a:xfrm>
            <a:off x="776675" y="5856032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A53076-814B-4AE4-8F48-D99D1D14C930}"/>
              </a:ext>
            </a:extLst>
          </p:cNvPr>
          <p:cNvSpPr txBox="1"/>
          <p:nvPr/>
        </p:nvSpPr>
        <p:spPr>
          <a:xfrm>
            <a:off x="1515741" y="5022350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Correspondence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F586CC-8741-49F5-9F86-69EC101748FD}"/>
              </a:ext>
            </a:extLst>
          </p:cNvPr>
          <p:cNvSpPr txBox="1"/>
          <p:nvPr/>
        </p:nvSpPr>
        <p:spPr>
          <a:xfrm>
            <a:off x="5172565" y="432921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A0931D-55C4-4649-B43D-32A630FCF3EF}"/>
              </a:ext>
            </a:extLst>
          </p:cNvPr>
          <p:cNvSpPr txBox="1"/>
          <p:nvPr/>
        </p:nvSpPr>
        <p:spPr>
          <a:xfrm>
            <a:off x="4013541" y="157775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Bayesian variants of most of these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F141FD-50A2-470C-AC44-003307137E54}"/>
              </a:ext>
            </a:extLst>
          </p:cNvPr>
          <p:cNvSpPr txBox="1"/>
          <p:nvPr/>
        </p:nvSpPr>
        <p:spPr>
          <a:xfrm>
            <a:off x="9107671" y="2241222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Canonical Correlation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4944D7-8D98-4639-AB61-4E4F4AB31D92}"/>
              </a:ext>
            </a:extLst>
          </p:cNvPr>
          <p:cNvSpPr txBox="1"/>
          <p:nvPr/>
        </p:nvSpPr>
        <p:spPr>
          <a:xfrm>
            <a:off x="7151127" y="108036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Mediation/Moderation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F4EAE8-965A-43CE-92CB-98D11A79A185}"/>
              </a:ext>
            </a:extLst>
          </p:cNvPr>
          <p:cNvSpPr txBox="1"/>
          <p:nvPr/>
        </p:nvSpPr>
        <p:spPr>
          <a:xfrm>
            <a:off x="8261367" y="5161726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Survival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0DE48A-D07F-4C5B-89D9-E64166FCEF50}"/>
              </a:ext>
            </a:extLst>
          </p:cNvPr>
          <p:cNvSpPr txBox="1"/>
          <p:nvPr/>
        </p:nvSpPr>
        <p:spPr>
          <a:xfrm>
            <a:off x="441650" y="64744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Meta-Analysis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D61A0-83FF-42D6-8974-DC1A16E48EC4}"/>
              </a:ext>
            </a:extLst>
          </p:cNvPr>
          <p:cNvSpPr txBox="1"/>
          <p:nvPr/>
        </p:nvSpPr>
        <p:spPr>
          <a:xfrm>
            <a:off x="2026296" y="2508764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Generalizability Theory</a:t>
            </a:r>
          </a:p>
        </p:txBody>
      </p:sp>
    </p:spTree>
    <p:extLst>
      <p:ext uri="{BB962C8B-B14F-4D97-AF65-F5344CB8AC3E}">
        <p14:creationId xmlns:p14="http://schemas.microsoft.com/office/powerpoint/2010/main" val="35907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D3AB25-7612-476C-AC4A-2C3D64162411}"/>
              </a:ext>
            </a:extLst>
          </p:cNvPr>
          <p:cNvSpPr/>
          <p:nvPr/>
        </p:nvSpPr>
        <p:spPr>
          <a:xfrm>
            <a:off x="1038225" y="1863725"/>
            <a:ext cx="4629150" cy="4629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DC21A4-942D-46F0-BA2D-30C3360351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425" y="1690688"/>
            <a:ext cx="4629150" cy="4629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E6416-AD5A-452C-9ABD-C6FC37506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23" y="365125"/>
            <a:ext cx="11078777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Cool Plots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AC0E759-FCBA-4429-8641-819060F936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2575" y="961231"/>
            <a:ext cx="6501078" cy="5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9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A9F0-5291-4C1C-8EDB-03D61307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72FC1-4847-4C09-9A5E-7EDC028BE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Write your results section in the same document in which your do your analyses!</a:t>
            </a:r>
          </a:p>
          <a:p>
            <a:r>
              <a:rPr lang="en-US" sz="4400" dirty="0"/>
              <a:t>Output all results in APA style?</a:t>
            </a:r>
          </a:p>
          <a:p>
            <a:r>
              <a:rPr lang="en-US" sz="4400" dirty="0"/>
              <a:t>Automated reports</a:t>
            </a:r>
          </a:p>
        </p:txBody>
      </p:sp>
    </p:spTree>
    <p:extLst>
      <p:ext uri="{BB962C8B-B14F-4D97-AF65-F5344CB8AC3E}">
        <p14:creationId xmlns:p14="http://schemas.microsoft.com/office/powerpoint/2010/main" val="14798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BC0A34-116B-492B-9730-6552293F1F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1320" y="4395277"/>
            <a:ext cx="4944139" cy="2367026"/>
          </a:xfrm>
          <a:prstGeom prst="rect">
            <a:avLst/>
          </a:prstGeom>
        </p:spPr>
      </p:pic>
      <p:pic>
        <p:nvPicPr>
          <p:cNvPr id="4" name="Picture 3" descr="Images/dlr.png">
            <a:extLst>
              <a:ext uri="{FF2B5EF4-FFF2-40B4-BE49-F238E27FC236}">
                <a16:creationId xmlns:a16="http://schemas.microsoft.com/office/drawing/2014/main" id="{9DDA469A-93D4-4778-BA0F-B80B156F9397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 bwMode="auto">
          <a:xfrm>
            <a:off x="322185" y="1311835"/>
            <a:ext cx="6559809" cy="3009889"/>
          </a:xfrm>
          <a:prstGeom prst="rect">
            <a:avLst/>
          </a:prstGeom>
          <a:noFill/>
        </p:spPr>
      </p:pic>
      <p:pic>
        <p:nvPicPr>
          <p:cNvPr id="5" name="Picture 4" descr="Images/CRANMirrors.png">
            <a:extLst>
              <a:ext uri="{FF2B5EF4-FFF2-40B4-BE49-F238E27FC236}">
                <a16:creationId xmlns:a16="http://schemas.microsoft.com/office/drawing/2014/main" id="{52F1E122-4E67-4896-A357-F676A14AE09E}"/>
              </a:ext>
            </a:extLst>
          </p:cNvPr>
          <p:cNvPicPr>
            <a:picLocks noGrp="1"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059707" y="1311835"/>
            <a:ext cx="4810108" cy="30098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FA66530-3CC4-4052-8B89-AE2584562641}"/>
              </a:ext>
            </a:extLst>
          </p:cNvPr>
          <p:cNvSpPr/>
          <p:nvPr/>
        </p:nvSpPr>
        <p:spPr>
          <a:xfrm>
            <a:off x="6092889" y="2004951"/>
            <a:ext cx="1125058" cy="1137684"/>
          </a:xfrm>
          <a:prstGeom prst="rightArrow">
            <a:avLst/>
          </a:prstGeom>
          <a:solidFill>
            <a:srgbClr val="73CBB2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8F6C4AD-A28C-40D3-B6B0-05C130440B85}"/>
              </a:ext>
            </a:extLst>
          </p:cNvPr>
          <p:cNvSpPr/>
          <p:nvPr/>
        </p:nvSpPr>
        <p:spPr>
          <a:xfrm rot="8153850">
            <a:off x="6319465" y="3949085"/>
            <a:ext cx="1125058" cy="1137684"/>
          </a:xfrm>
          <a:prstGeom prst="rightArrow">
            <a:avLst/>
          </a:prstGeom>
          <a:solidFill>
            <a:srgbClr val="73CBB2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57B18AF-ACD7-4E1D-9C4A-DDF0D9CB7D89}"/>
              </a:ext>
            </a:extLst>
          </p:cNvPr>
          <p:cNvSpPr txBox="1"/>
          <p:nvPr/>
        </p:nvSpPr>
        <p:spPr>
          <a:xfrm>
            <a:off x="880809" y="266445"/>
            <a:ext cx="10424160" cy="102009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spc="-300" dirty="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rPr>
              <a:t>Installing R from </a:t>
            </a:r>
            <a:r>
              <a:rPr lang="en-US" sz="6600" spc="-300" dirty="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  <a:hlinkClick r:id="rId6"/>
              </a:rPr>
              <a:t>r-project.org</a:t>
            </a:r>
            <a:endParaRPr lang="en-US" sz="6600" spc="-300" dirty="0">
              <a:gradFill flip="none" rotWithShape="1">
                <a:gsLst>
                  <a:gs pos="0">
                    <a:schemeClr val="tx1"/>
                  </a:gs>
                  <a:gs pos="68000">
                    <a:srgbClr val="F1F1F1"/>
                  </a:gs>
                  <a:gs pos="100000">
                    <a:schemeClr val="bg1">
                      <a:lumMod val="11000"/>
                      <a:lumOff val="89000"/>
                    </a:schemeClr>
                  </a:gs>
                </a:gsLst>
                <a:lin ang="54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345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0F395A-A4DA-439D-8D68-645E9C32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40092-F1BD-4CA8-B6E5-7ABD1C84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Windows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F5B64D7-765F-4B05-A470-114CD7EAE5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000" y="2505075"/>
            <a:ext cx="5137979" cy="26923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F24A78-9941-4603-97DF-87A30D8D0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Mac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B4E13-53A6-454E-BA89-57F660A8FD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1699" y="2505075"/>
            <a:ext cx="5035550" cy="208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9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7B02C-3619-4CF5-BDEA-3299E7FF73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959F6F-B679-4F64-BE5B-3022229A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56" y="2550977"/>
            <a:ext cx="31242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Jamovi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37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4CEAF95-A7A1-4CD0-B8FC-6BC1B8DFBB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26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11BB69E-EE7C-46E6-81A1-CE2CC3714E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ogo Blue Grey">
            <a:extLst>
              <a:ext uri="{FF2B5EF4-FFF2-40B4-BE49-F238E27FC236}">
                <a16:creationId xmlns:a16="http://schemas.microsoft.com/office/drawing/2014/main" id="{55A16E00-F07F-4E4B-B6BE-805351FCC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539" y="2323965"/>
            <a:ext cx="6314487" cy="221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65125"/>
            <a:ext cx="3845201" cy="195884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What is 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6" y="2600325"/>
            <a:ext cx="3845202" cy="3576637"/>
          </a:xfrm>
        </p:spPr>
        <p:txBody>
          <a:bodyPr>
            <a:normAutofit/>
          </a:bodyPr>
          <a:lstStyle/>
          <a:p>
            <a:pPr marL="182880" lvl="1" indent="-182880"/>
            <a:r>
              <a:rPr lang="en-US" sz="3200" dirty="0"/>
              <a:t>A company that makes RStudio</a:t>
            </a:r>
          </a:p>
          <a:p>
            <a:pPr marL="182880" lvl="1" indent="-182880"/>
            <a:r>
              <a:rPr lang="en-US" sz="3200" dirty="0"/>
              <a:t>Software that makes the fiddly parts of R not so fiddly </a:t>
            </a:r>
          </a:p>
          <a:p>
            <a:pPr marL="182880" lvl="1" indent="-182880"/>
            <a:r>
              <a:rPr lang="en-US" sz="3200" dirty="0"/>
              <a:t>The reason R achieved liftoff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4520E-ED4E-4D81-A62A-051DAE14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395" y="362948"/>
            <a:ext cx="11395042" cy="615859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4098" y="3348387"/>
            <a:ext cx="4088295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>
                <a:solidFill>
                  <a:schemeClr val="accent6"/>
                </a:solidFill>
              </a:rPr>
              <a:t>Pick the FREE version</a:t>
            </a:r>
            <a:r>
              <a:rPr lang="en-US" dirty="0">
                <a:solidFill>
                  <a:schemeClr val="accent6"/>
                </a:solidFill>
              </a:rPr>
              <a:t/>
            </a:r>
            <a:br>
              <a:rPr lang="en-US" dirty="0">
                <a:solidFill>
                  <a:schemeClr val="accent6"/>
                </a:solidFill>
              </a:rPr>
            </a:br>
            <a:r>
              <a:rPr dirty="0">
                <a:solidFill>
                  <a:schemeClr val="accent6"/>
                </a:solidFill>
              </a:rPr>
              <a:t>of RStudio Desktop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07E43F-1D04-4F65-B87E-4ABCE64DE56D}"/>
              </a:ext>
            </a:extLst>
          </p:cNvPr>
          <p:cNvSpPr/>
          <p:nvPr/>
        </p:nvSpPr>
        <p:spPr>
          <a:xfrm>
            <a:off x="2093846" y="4041915"/>
            <a:ext cx="1828800" cy="2413365"/>
          </a:xfrm>
          <a:prstGeom prst="roundRect">
            <a:avLst>
              <a:gd name="adj" fmla="val 5797"/>
            </a:avLst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58858-4E9D-4BEC-BBFA-5BAAB1AA2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073" y="533400"/>
            <a:ext cx="10077853" cy="579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12970" y="3303104"/>
            <a:ext cx="3267134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sz="2800" dirty="0">
                <a:solidFill>
                  <a:schemeClr val="accent6"/>
                </a:solidFill>
              </a:rPr>
              <a:t>Click the link for your operating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040660-4768-4E87-9AB5-B3BBEE65CB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82" y="0"/>
            <a:ext cx="1135691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-3011459" y="3011459"/>
            <a:ext cx="6858000" cy="835082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sz="6600" dirty="0"/>
              <a:t>R</a:t>
            </a:r>
            <a:r>
              <a:rPr lang="en-US" sz="6600" dirty="0"/>
              <a:t>S</a:t>
            </a:r>
            <a:r>
              <a:rPr sz="6600" dirty="0"/>
              <a:t>tudio</a:t>
            </a:r>
            <a:r>
              <a:rPr lang="en-US" sz="6600" dirty="0"/>
              <a:t> </a:t>
            </a:r>
            <a:endParaRPr sz="6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A93FF6-D9B1-45D1-9937-063091DF90B3}"/>
              </a:ext>
            </a:extLst>
          </p:cNvPr>
          <p:cNvSpPr txBox="1"/>
          <p:nvPr/>
        </p:nvSpPr>
        <p:spPr>
          <a:xfrm>
            <a:off x="3657600" y="2931426"/>
            <a:ext cx="185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Script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8FDFB-9AB2-4C9C-9B46-4318E0574C97}"/>
              </a:ext>
            </a:extLst>
          </p:cNvPr>
          <p:cNvSpPr txBox="1"/>
          <p:nvPr/>
        </p:nvSpPr>
        <p:spPr>
          <a:xfrm>
            <a:off x="3657600" y="6124462"/>
            <a:ext cx="185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Console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D946D-C4BE-4036-B292-9370CFAE7630}"/>
              </a:ext>
            </a:extLst>
          </p:cNvPr>
          <p:cNvSpPr txBox="1"/>
          <p:nvPr/>
        </p:nvSpPr>
        <p:spPr>
          <a:xfrm>
            <a:off x="8235696" y="2439716"/>
            <a:ext cx="2801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Data &amp;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10EF1-9EC1-40BA-9414-332853AFF236}"/>
              </a:ext>
            </a:extLst>
          </p:cNvPr>
          <p:cNvSpPr txBox="1"/>
          <p:nvPr/>
        </p:nvSpPr>
        <p:spPr>
          <a:xfrm>
            <a:off x="8388096" y="4847220"/>
            <a:ext cx="2801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Plots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5600"/>
            <a:ext cx="4222750" cy="201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Slides &amp; Supporting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50" y="2460625"/>
            <a:ext cx="33567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github.com/</a:t>
            </a:r>
            <a:r>
              <a:rPr lang="en-US" dirty="0" err="1" smtClean="0">
                <a:hlinkClick r:id="rId2"/>
              </a:rPr>
              <a:t>wjschne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the </a:t>
            </a:r>
            <a:r>
              <a:rPr lang="en-US" dirty="0" err="1" smtClean="0">
                <a:solidFill>
                  <a:schemeClr val="accent5"/>
                </a:solidFill>
              </a:rPr>
              <a:t>RWorkshop</a:t>
            </a:r>
            <a:r>
              <a:rPr lang="en-US" dirty="0" smtClean="0"/>
              <a:t>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files.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files using the </a:t>
            </a:r>
            <a:r>
              <a:rPr lang="en-US" dirty="0" smtClean="0">
                <a:solidFill>
                  <a:schemeClr val="accent1"/>
                </a:solidFill>
              </a:rPr>
              <a:t>Raw</a:t>
            </a:r>
            <a:r>
              <a:rPr lang="en-US" dirty="0" smtClean="0"/>
              <a:t> button.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Or download everything as a .zip file.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3549" y="0"/>
            <a:ext cx="6648451" cy="391822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766300" y="3155951"/>
            <a:ext cx="2355850" cy="685800"/>
          </a:xfrm>
          <a:prstGeom prst="roundRect">
            <a:avLst>
              <a:gd name="adj" fmla="val 4860"/>
            </a:avLst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193" y="3721100"/>
            <a:ext cx="6084557" cy="305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7835900" y="3778252"/>
            <a:ext cx="342900" cy="342899"/>
          </a:xfrm>
          <a:prstGeom prst="roundRect">
            <a:avLst>
              <a:gd name="adj" fmla="val 4860"/>
            </a:avLst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191" y="2389893"/>
            <a:ext cx="6080760" cy="1205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3702050" y="2921002"/>
            <a:ext cx="596900" cy="234949"/>
          </a:xfrm>
          <a:prstGeom prst="roundRect">
            <a:avLst>
              <a:gd name="adj" fmla="val 4860"/>
            </a:avLst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693150" y="2402595"/>
            <a:ext cx="901700" cy="308855"/>
          </a:xfrm>
          <a:prstGeom prst="roundRect">
            <a:avLst>
              <a:gd name="adj" fmla="val 4860"/>
            </a:avLst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8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4CEAF95-A7A1-4CD0-B8FC-6BC1B8DFBB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26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1BB69E-EE7C-46E6-81A1-CE2CC3714E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ages/CreateProject.gif">
            <a:extLst>
              <a:ext uri="{FF2B5EF4-FFF2-40B4-BE49-F238E27FC236}">
                <a16:creationId xmlns:a16="http://schemas.microsoft.com/office/drawing/2014/main" id="{3461FEDC-FAF8-426D-BFD0-633E15C9460C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46905" y="766571"/>
            <a:ext cx="7034784" cy="527608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9530"/>
            <a:ext cx="4636008" cy="1516952"/>
          </a:xfrm>
        </p:spPr>
        <p:txBody>
          <a:bodyPr>
            <a:normAutofit/>
          </a:bodyPr>
          <a:lstStyle/>
          <a:p>
            <a:pPr marL="365760"/>
            <a:r>
              <a:rPr lang="en-US" sz="4800" dirty="0"/>
              <a:t>Create a </a:t>
            </a:r>
            <a:br>
              <a:rPr lang="en-US" sz="4800" dirty="0"/>
            </a:br>
            <a:r>
              <a:rPr lang="en-US" sz="4800" dirty="0"/>
              <a:t>New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312" y="1917065"/>
            <a:ext cx="4206240" cy="4351338"/>
          </a:xfrm>
        </p:spPr>
        <p:txBody>
          <a:bodyPr>
            <a:normAutofit/>
          </a:bodyPr>
          <a:lstStyle/>
          <a:p>
            <a:pPr marL="457200" lvl="1">
              <a:buAutoNum type="arabicPeriod"/>
            </a:pPr>
            <a:r>
              <a:rPr lang="en-US" dirty="0"/>
              <a:t>Create new folder for this workshop course on your computer (e.g.,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RWorkshop</a:t>
            </a:r>
            <a:r>
              <a:rPr lang="en-US" dirty="0"/>
              <a:t>).</a:t>
            </a:r>
          </a:p>
          <a:p>
            <a:pPr marL="457200" lvl="1">
              <a:buAutoNum type="arabicPeriod"/>
            </a:pPr>
            <a:r>
              <a:rPr lang="en-US" dirty="0"/>
              <a:t>Open RStudio.</a:t>
            </a:r>
          </a:p>
          <a:p>
            <a:pPr marL="457200" lvl="1">
              <a:buAutoNum type="arabicPeriod"/>
            </a:pPr>
            <a:r>
              <a:rPr lang="en-US" dirty="0"/>
              <a:t>Create a new project,</a:t>
            </a:r>
          </a:p>
          <a:p>
            <a:pPr marL="457200" lvl="1">
              <a:buAutoNum type="arabicPeriod"/>
            </a:pPr>
            <a:r>
              <a:rPr lang="en-US" dirty="0"/>
              <a:t>Click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Project</a:t>
            </a:r>
          </a:p>
          <a:p>
            <a:pPr marL="457200" lvl="1">
              <a:buAutoNum type="arabicPeriod"/>
            </a:pPr>
            <a:r>
              <a:rPr lang="en-US" dirty="0"/>
              <a:t>Select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Existing Directory</a:t>
            </a:r>
          </a:p>
          <a:p>
            <a:pPr marL="457200" lvl="1">
              <a:buAutoNum type="arabicPeriod"/>
            </a:pPr>
            <a:r>
              <a:rPr lang="en-US" dirty="0"/>
              <a:t>Click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Browse</a:t>
            </a:r>
          </a:p>
          <a:p>
            <a:pPr marL="457200" lvl="1">
              <a:buAutoNum type="arabicPeriod"/>
            </a:pPr>
            <a:r>
              <a:rPr lang="en-US" dirty="0"/>
              <a:t>Navigate to the new folder.</a:t>
            </a:r>
          </a:p>
          <a:p>
            <a:pPr marL="457200" lvl="1">
              <a:buAutoNum type="arabicPeriod"/>
            </a:pPr>
            <a:r>
              <a:rPr lang="en-US" dirty="0"/>
              <a:t>Click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</a:t>
            </a:r>
          </a:p>
          <a:p>
            <a:pPr marL="457200" lvl="1">
              <a:buAutoNum type="arabicPeriod"/>
            </a:pPr>
            <a:r>
              <a:rPr lang="en-US" dirty="0"/>
              <a:t>Click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8DABE3-0966-4C12-99CC-3D07D15B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Projects Files Are Good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F060DC-5C9C-42D6-BBE1-21FC516B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992" y="1770062"/>
            <a:ext cx="102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 typing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put your data in the project folder and just type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Thus, your code is portable, and others can run it on their machines.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289-8A79-4A48-A349-14678F5C69E0}"/>
              </a:ext>
            </a:extLst>
          </p:cNvPr>
          <p:cNvSpPr/>
          <p:nvPr/>
        </p:nvSpPr>
        <p:spPr>
          <a:xfrm>
            <a:off x="1415796" y="2309571"/>
            <a:ext cx="93665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US" dirty="0">
                <a:latin typeface="Consolas" panose="020B0609020204030204" pitchFamily="49" charset="0"/>
              </a:rPr>
              <a:t>d &lt;-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</a:rPr>
              <a:t>"C:/Users/Joel/Documents/Courses/RLabs/MyData.csv"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43FA-F6AB-4D6F-A56B-3C5575EFC9BF}"/>
              </a:ext>
            </a:extLst>
          </p:cNvPr>
          <p:cNvSpPr/>
          <p:nvPr/>
        </p:nvSpPr>
        <p:spPr>
          <a:xfrm>
            <a:off x="1415796" y="3879217"/>
            <a:ext cx="93634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US" dirty="0">
                <a:latin typeface="Consolas" panose="020B0609020204030204" pitchFamily="49" charset="0"/>
              </a:rPr>
              <a:t>d &lt;-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</a:rPr>
              <a:t>"MyData.csv"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872" y="61118"/>
            <a:ext cx="12040128" cy="1325563"/>
          </a:xfrm>
        </p:spPr>
        <p:txBody>
          <a:bodyPr>
            <a:normAutofit/>
          </a:bodyPr>
          <a:lstStyle/>
          <a:p>
            <a:r>
              <a:rPr sz="6000" dirty="0"/>
              <a:t>Create a</a:t>
            </a:r>
            <a:r>
              <a:rPr lang="en-US" sz="6000" dirty="0"/>
              <a:t>n RMarkdown </a:t>
            </a:r>
            <a:r>
              <a:rPr sz="6000" dirty="0"/>
              <a:t>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7624" y="1300735"/>
            <a:ext cx="2594376" cy="5273801"/>
          </a:xfrm>
        </p:spPr>
        <p:txBody>
          <a:bodyPr>
            <a:normAutofit fontScale="92500" lnSpcReduction="10000"/>
          </a:bodyPr>
          <a:lstStyle/>
          <a:p>
            <a:pPr marL="365760" indent="-365760">
              <a:buFont typeface="+mj-lt"/>
              <a:buAutoNum type="arabicPeriod"/>
            </a:pPr>
            <a:r>
              <a:rPr sz="3200" dirty="0"/>
              <a:t>File →</a:t>
            </a:r>
            <a:r>
              <a:rPr lang="en-US" sz="3200" dirty="0"/>
              <a:t/>
            </a:r>
            <a:br>
              <a:rPr lang="en-US" sz="3200" dirty="0"/>
            </a:br>
            <a:r>
              <a:rPr sz="3200" dirty="0"/>
              <a:t>New File → </a:t>
            </a:r>
            <a:r>
              <a:rPr lang="en-US" sz="3200" dirty="0"/>
              <a:t/>
            </a:r>
            <a:br>
              <a:rPr lang="en-US" sz="3200" dirty="0"/>
            </a:br>
            <a:r>
              <a:rPr sz="3200" dirty="0"/>
              <a:t>R</a:t>
            </a:r>
            <a:r>
              <a:rPr lang="en-US" sz="3200" dirty="0"/>
              <a:t>Markdown</a:t>
            </a:r>
          </a:p>
          <a:p>
            <a:pPr marL="365760" indent="-365760">
              <a:buFont typeface="+mj-lt"/>
              <a:buAutoNum type="arabicPeriod"/>
            </a:pPr>
            <a:r>
              <a:rPr lang="en-US" sz="3200" dirty="0"/>
              <a:t>Complete Title and Author fields.</a:t>
            </a:r>
          </a:p>
          <a:p>
            <a:pPr marL="365760" indent="-365760">
              <a:buFont typeface="+mj-lt"/>
              <a:buAutoNum type="arabicPeriod"/>
            </a:pPr>
            <a:r>
              <a:rPr lang="en-US" sz="3200" dirty="0"/>
              <a:t>Select document format.</a:t>
            </a:r>
          </a:p>
          <a:p>
            <a:pPr marL="365760" indent="-365760">
              <a:buFont typeface="+mj-lt"/>
              <a:buAutoNum type="arabicPeriod"/>
            </a:pPr>
            <a:r>
              <a:rPr lang="en-US" sz="3200" dirty="0"/>
              <a:t>Save the file in your project folder.</a:t>
            </a:r>
            <a:endParaRPr sz="32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0788FB-964E-42C0-ADA4-E3096FF60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72" y="1300734"/>
            <a:ext cx="9375648" cy="5273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D08CF0-5ACD-450F-AE73-8C75917C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318007" y="2318005"/>
            <a:ext cx="6858003" cy="2221992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Using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9E53B-B04D-4571-90EC-0DE9ED082CAB}"/>
              </a:ext>
            </a:extLst>
          </p:cNvPr>
          <p:cNvSpPr txBox="1"/>
          <p:nvPr/>
        </p:nvSpPr>
        <p:spPr>
          <a:xfrm>
            <a:off x="2221992" y="5861086"/>
            <a:ext cx="6365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once using the </a:t>
            </a:r>
            <a:r>
              <a:rPr lang="en-US" dirty="0">
                <a:solidFill>
                  <a:schemeClr val="accent1"/>
                </a:solidFill>
              </a:rPr>
              <a:t>Install</a:t>
            </a:r>
            <a:r>
              <a:rPr lang="en-US" dirty="0"/>
              <a:t> on the </a:t>
            </a:r>
            <a:r>
              <a:rPr lang="en-US" dirty="0">
                <a:solidFill>
                  <a:schemeClr val="accent1"/>
                </a:solidFill>
              </a:rPr>
              <a:t>Packages</a:t>
            </a:r>
            <a:r>
              <a:rPr lang="en-US" dirty="0"/>
              <a:t> tab.</a:t>
            </a:r>
          </a:p>
          <a:p>
            <a:pPr marL="342900" indent="-342900">
              <a:buAutoNum type="arabicPeriod"/>
            </a:pPr>
            <a:r>
              <a:rPr lang="en-US" dirty="0"/>
              <a:t>Load each session using the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library</a:t>
            </a:r>
            <a:r>
              <a:rPr lang="en-US" dirty="0"/>
              <a:t> command.</a:t>
            </a:r>
          </a:p>
          <a:p>
            <a:pPr marL="342900" indent="-342900">
              <a:buAutoNum type="arabicPeriod"/>
            </a:pPr>
            <a:r>
              <a:rPr lang="en-US" dirty="0"/>
              <a:t>Update periodically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button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Packages</a:t>
            </a:r>
            <a:r>
              <a:rPr lang="en-US" dirty="0"/>
              <a:t> tab.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68CECF-2F25-4B5F-AFEB-BF81B5079B5E}"/>
              </a:ext>
            </a:extLst>
          </p:cNvPr>
          <p:cNvSpPr txBox="1">
            <a:spLocks/>
          </p:cNvSpPr>
          <p:nvPr/>
        </p:nvSpPr>
        <p:spPr>
          <a:xfrm>
            <a:off x="8733330" y="5861085"/>
            <a:ext cx="3313176" cy="92333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6"/>
                </a:solidFill>
                <a:latin typeface="+mj-lt"/>
              </a:rPr>
              <a:t>Install the </a:t>
            </a:r>
            <a:r>
              <a:rPr lang="en-US" sz="1800" dirty="0">
                <a:solidFill>
                  <a:schemeClr val="accent6"/>
                </a:solidFill>
                <a:latin typeface="+mj-lt"/>
              </a:rPr>
              <a:t>psych, tidyverse, and rio packages now.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ED18D-2F28-44AF-8255-670960D7B7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1992" y="0"/>
            <a:ext cx="9970008" cy="56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471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Thinking About </a:t>
            </a:r>
            <a:r>
              <a:rPr dirty="0"/>
              <a:t>Data</a:t>
            </a:r>
            <a:r>
              <a:rPr lang="en-US" dirty="0"/>
              <a:t>: SPSS vs. </a:t>
            </a:r>
            <a:r>
              <a:rPr dirty="0"/>
              <a:t>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57220"/>
              </p:ext>
            </p:extLst>
          </p:nvPr>
        </p:nvGraphicFramePr>
        <p:xfrm>
          <a:off x="0" y="996696"/>
          <a:ext cx="12192000" cy="5861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93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SPSS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6619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The data are stored in an SPSS-specific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The data are stored in any format (e.g., .csv, .txt, .xlsx, .xml, .html, SPSS, SAS, Stata, and many others).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275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 dirty="0"/>
                        <a:t>Data imported from other formats are saved in the .sav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Data stay where they are, in their pristine state.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6619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You edit your data in SPSS.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 dirty="0"/>
                        <a:t>You edit your data in your preferred editor (e.g., Excel or even SPSS). After editing, you import the data into </a:t>
                      </a:r>
                      <a:r>
                        <a:rPr lang="en-US" sz="2400" dirty="0"/>
                        <a:t>R</a:t>
                      </a:r>
                      <a:r>
                        <a:rPr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242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The data are before your eyes at all times.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 dirty="0"/>
                        <a:t>You can see your data whenever you want to, but you will find you do not usually need 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6619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 dirty="0"/>
                        <a:t>When you make changes in your data, you </a:t>
                      </a:r>
                      <a:r>
                        <a:rPr lang="en-US" sz="2400" dirty="0"/>
                        <a:t>save your file or </a:t>
                      </a:r>
                      <a:r>
                        <a:rPr sz="2400" dirty="0"/>
                        <a:t>make a new copy of it.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 dirty="0"/>
                        <a:t>You make your changes in code, and run the code every time you load your data. Saving copies of data is not usually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5AF4-7B58-49D0-B26B-1CC60BA1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CB85F-705E-47A4-9141-3EA54F7BD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964962"/>
            <a:ext cx="11852366" cy="410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d &lt;-</a:t>
            </a:r>
            <a:r>
              <a:rPr lang="en-US" sz="23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2300" b="1" dirty="0">
                <a:solidFill>
                  <a:srgbClr val="007020"/>
                </a:solidFill>
                <a:latin typeface="Consolas" panose="020B0609020204030204" pitchFamily="49" charset="0"/>
              </a:rPr>
              <a:t>import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>
                <a:solidFill>
                  <a:srgbClr val="4070A0"/>
                </a:solidFill>
                <a:latin typeface="Consolas" panose="020B0609020204030204" pitchFamily="49" charset="0"/>
              </a:rPr>
              <a:t>"https://github.com/</a:t>
            </a:r>
            <a:r>
              <a:rPr lang="en-US" sz="2300" dirty="0" err="1">
                <a:solidFill>
                  <a:srgbClr val="4070A0"/>
                </a:solidFill>
                <a:latin typeface="Consolas" panose="020B0609020204030204" pitchFamily="49" charset="0"/>
              </a:rPr>
              <a:t>wjschne</a:t>
            </a:r>
            <a:r>
              <a:rPr lang="en-US" sz="2300" dirty="0">
                <a:solidFill>
                  <a:srgbClr val="4070A0"/>
                </a:solidFill>
                <a:latin typeface="Consolas" panose="020B0609020204030204" pitchFamily="49" charset="0"/>
              </a:rPr>
              <a:t>/</a:t>
            </a:r>
            <a:r>
              <a:rPr lang="en-US" sz="2300" dirty="0" err="1">
                <a:solidFill>
                  <a:srgbClr val="4070A0"/>
                </a:solidFill>
                <a:latin typeface="Consolas" panose="020B0609020204030204" pitchFamily="49" charset="0"/>
              </a:rPr>
              <a:t>RWorkshop</a:t>
            </a:r>
            <a:r>
              <a:rPr lang="en-US" sz="2300" dirty="0">
                <a:solidFill>
                  <a:srgbClr val="4070A0"/>
                </a:solidFill>
                <a:latin typeface="Consolas" panose="020B0609020204030204" pitchFamily="49" charset="0"/>
              </a:rPr>
              <a:t>/raw/master/Data.csv"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78728"/>
          </a:xfrm>
        </p:spPr>
        <p:txBody>
          <a:bodyPr/>
          <a:lstStyle/>
          <a:p>
            <a:r>
              <a:rPr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337" y="946897"/>
            <a:ext cx="10793326" cy="5628074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#overall Summary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summary</a:t>
            </a:r>
            <a:r>
              <a:rPr sz="1800" dirty="0">
                <a:latin typeface="Consolas" panose="020B0609020204030204" pitchFamily="49" charset="0"/>
              </a:rPr>
              <a:t>(d)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##       RC2             RC1                Treatment  
##  Min.   : 52.0   Min.   : 63.00   Intervention:200  
##  1st Qu.: 95.0   1st Qu.: 90.75   Control     :200  
##  Median :108.0   Median :102.00                     
##  Mean   :108.3   Mean   :101.04                     
##  3rd Qu.:121.0   3rd Qu.:110.00                     
##  Max.   :152.0   Max.   :145.00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More complete </a:t>
            </a:r>
            <a:r>
              <a:rPr sz="1800" i="1" dirty="0" err="1">
                <a:solidFill>
                  <a:srgbClr val="60A0B0"/>
                </a:solidFill>
                <a:latin typeface="Consolas" panose="020B0609020204030204" pitchFamily="49" charset="0"/>
              </a:rPr>
              <a:t>descriptives</a:t>
            </a: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 (from psych package)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describe</a:t>
            </a:r>
            <a:r>
              <a:rPr sz="1800" dirty="0">
                <a:latin typeface="Consolas" panose="020B0609020204030204" pitchFamily="49" charset="0"/>
              </a:rPr>
              <a:t>(d)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##            </a:t>
            </a:r>
            <a:r>
              <a:rPr sz="1800" dirty="0" err="1">
                <a:latin typeface="Consolas" panose="020B0609020204030204" pitchFamily="49" charset="0"/>
              </a:rPr>
              <a:t>vars</a:t>
            </a:r>
            <a:r>
              <a:rPr sz="1800" dirty="0">
                <a:latin typeface="Consolas" panose="020B0609020204030204" pitchFamily="49" charset="0"/>
              </a:rPr>
              <a:t>   n   mean    </a:t>
            </a:r>
            <a:r>
              <a:rPr sz="1800" dirty="0" err="1">
                <a:latin typeface="Consolas" panose="020B0609020204030204" pitchFamily="49" charset="0"/>
              </a:rPr>
              <a:t>sd</a:t>
            </a:r>
            <a:r>
              <a:rPr sz="1800" dirty="0">
                <a:latin typeface="Consolas" panose="020B0609020204030204" pitchFamily="49" charset="0"/>
              </a:rPr>
              <a:t> median trimmed   mad min max range  skew
## RC2           1 400 108.28 18.59  108.0  108.42 19.27  52 152   100 -0.12
## RC1           2 400 101.04 13.93  102.0  100.88 14.83  63 145    82  0.09
## Treatment*    3 400   1.50  0.50    1.5    1.50  0.74   1   2     1  0.00
##            kurtosis   se
## RC2           -0.07 0.93
## RC1           -0.06 0.70
## Treatment*    -2.00 0.03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78728"/>
          </a:xfrm>
        </p:spPr>
        <p:txBody>
          <a:bodyPr/>
          <a:lstStyle/>
          <a:p>
            <a:r>
              <a:rPr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337" y="946897"/>
            <a:ext cx="10793326" cy="5628074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Describe by groups (from psych package)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describeBy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d,</a:t>
            </a:r>
            <a:r>
              <a:rPr sz="1800" dirty="0" err="1">
                <a:solidFill>
                  <a:srgbClr val="902000"/>
                </a:solidFill>
                <a:latin typeface="Consolas" panose="020B0609020204030204" pitchFamily="49" charset="0"/>
              </a:rPr>
              <a:t>group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"Treatment"</a:t>
            </a:r>
            <a:r>
              <a:rPr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## 
##  Descriptive statistics by group 
## group: Intervention
##            </a:t>
            </a:r>
            <a:r>
              <a:rPr sz="1800" dirty="0" err="1">
                <a:latin typeface="Consolas" panose="020B0609020204030204" pitchFamily="49" charset="0"/>
              </a:rPr>
              <a:t>vars</a:t>
            </a:r>
            <a:r>
              <a:rPr sz="1800" dirty="0">
                <a:latin typeface="Consolas" panose="020B0609020204030204" pitchFamily="49" charset="0"/>
              </a:rPr>
              <a:t>   n   mean    </a:t>
            </a:r>
            <a:r>
              <a:rPr sz="1800" dirty="0" err="1">
                <a:latin typeface="Consolas" panose="020B0609020204030204" pitchFamily="49" charset="0"/>
              </a:rPr>
              <a:t>sd</a:t>
            </a:r>
            <a:r>
              <a:rPr sz="1800" dirty="0">
                <a:latin typeface="Consolas" panose="020B0609020204030204" pitchFamily="49" charset="0"/>
              </a:rPr>
              <a:t> median trimmed   mad min max range  skew
## RC2           1 200 115.02 16.02    116  115.31 16.31  74 152    78 -0.14
## RC1           2 200 100.38 14.68    101   99.90 14.83  65 145    80  0.24
## Treatment*    3 200   1.00  0.00      1    1.00  0.00   1   1     0   </a:t>
            </a:r>
            <a:r>
              <a:rPr sz="1800" dirty="0" err="1">
                <a:latin typeface="Consolas" panose="020B0609020204030204" pitchFamily="49" charset="0"/>
              </a:rPr>
              <a:t>NaN</a:t>
            </a:r>
            <a:r>
              <a:rPr sz="1800" dirty="0">
                <a:latin typeface="Consolas" panose="020B0609020204030204" pitchFamily="49" charset="0"/>
              </a:rPr>
              <a:t>
## -------------------------------------------------------- 
## group: Control
##            </a:t>
            </a:r>
            <a:r>
              <a:rPr sz="1800" dirty="0" err="1">
                <a:latin typeface="Consolas" panose="020B0609020204030204" pitchFamily="49" charset="0"/>
              </a:rPr>
              <a:t>vars</a:t>
            </a:r>
            <a:r>
              <a:rPr sz="1800" dirty="0">
                <a:latin typeface="Consolas" panose="020B0609020204030204" pitchFamily="49" charset="0"/>
              </a:rPr>
              <a:t>   n   mean    </a:t>
            </a:r>
            <a:r>
              <a:rPr sz="1800" dirty="0" err="1">
                <a:latin typeface="Consolas" panose="020B0609020204030204" pitchFamily="49" charset="0"/>
              </a:rPr>
              <a:t>sd</a:t>
            </a:r>
            <a:r>
              <a:rPr sz="1800" dirty="0">
                <a:latin typeface="Consolas" panose="020B0609020204030204" pitchFamily="49" charset="0"/>
              </a:rPr>
              <a:t> median trimmed   mad min max range  skew
## RC2           1 200 101.54 18.57  100.5  101.22 15.57  52 150    98  0.12
## RC1           2 200 101.71 13.15  102.0  101.78 13.34  63 139    76 -0.08
## Treatment*    3 200   2.00  0.00    2.0    2.00  0.00   2   2     0   </a:t>
            </a:r>
            <a:r>
              <a:rPr sz="1800" dirty="0" err="1">
                <a:latin typeface="Consolas" panose="020B0609020204030204" pitchFamily="49" charset="0"/>
              </a:rPr>
              <a:t>NaN</a:t>
            </a:r>
            <a:r>
              <a:rPr sz="1800" dirty="0">
                <a:latin typeface="Consolas" panose="020B0609020204030204" pitchFamily="49" charset="0"/>
              </a:rPr>
              <a:t>
</a:t>
            </a: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Mean of a single variable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mean</a:t>
            </a:r>
            <a:r>
              <a:rPr sz="1800" dirty="0">
                <a:latin typeface="Consolas" panose="020B0609020204030204" pitchFamily="49" charset="0"/>
              </a:rPr>
              <a:t>(d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1800" dirty="0">
                <a:latin typeface="Consolas" panose="020B0609020204030204" pitchFamily="49" charset="0"/>
              </a:rPr>
              <a:t>RC1)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## [1] 101.0425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Standard deviation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sd</a:t>
            </a:r>
            <a:r>
              <a:rPr sz="1800" dirty="0">
                <a:latin typeface="Consolas" panose="020B0609020204030204" pitchFamily="49" charset="0"/>
              </a:rPr>
              <a:t>(d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1800" dirty="0">
                <a:latin typeface="Consolas" panose="020B0609020204030204" pitchFamily="49" charset="0"/>
              </a:rPr>
              <a:t>RC1)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## [1] 13.93327</a:t>
            </a:r>
          </a:p>
        </p:txBody>
      </p:sp>
    </p:spTree>
    <p:extLst>
      <p:ext uri="{BB962C8B-B14F-4D97-AF65-F5344CB8AC3E}">
        <p14:creationId xmlns:p14="http://schemas.microsoft.com/office/powerpoint/2010/main" val="43425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771" y="2087245"/>
            <a:ext cx="3211286" cy="1325563"/>
          </a:xfrm>
        </p:spPr>
        <p:txBody>
          <a:bodyPr/>
          <a:lstStyle/>
          <a:p>
            <a:r>
              <a:rPr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691" y="593067"/>
            <a:ext cx="10233800" cy="567186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sz="2400" b="1" dirty="0"/>
              <a:t>Does reading comprehension at time 1 predict reading comprehension at time 2?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m1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lm</a:t>
            </a:r>
            <a:r>
              <a:rPr sz="1800" dirty="0">
                <a:latin typeface="Consolas" panose="020B0609020204030204" pitchFamily="49" charset="0"/>
              </a:rPr>
              <a:t>(RC2 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~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>RC1, 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data =</a:t>
            </a:r>
            <a:r>
              <a:rPr sz="1800" dirty="0">
                <a:latin typeface="Consolas" panose="020B0609020204030204" pitchFamily="49" charset="0"/>
              </a:rPr>
              <a:t> d)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summary</a:t>
            </a:r>
            <a:r>
              <a:rPr sz="1800" dirty="0">
                <a:latin typeface="Consolas" panose="020B0609020204030204" pitchFamily="49" charset="0"/>
              </a:rPr>
              <a:t>(m1)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
## Call:
## lm(formula = RC2 ~ RC1, data = d)
## 
## Residuals:
##     Min      1Q  Median      3Q     Max 
## -51.283  -9.751  -0.114  10.783  47.339 
## 
## Coefficients:
##             Estimate Std. Error t value </a:t>
            </a:r>
            <a:r>
              <a:rPr sz="1800" dirty="0" err="1">
                <a:latin typeface="Consolas" panose="020B0609020204030204" pitchFamily="49" charset="0"/>
              </a:rPr>
              <a:t>Pr</a:t>
            </a:r>
            <a:r>
              <a:rPr sz="1800" dirty="0">
                <a:latin typeface="Consolas" panose="020B0609020204030204" pitchFamily="49" charset="0"/>
              </a:rPr>
              <a:t>(&gt;|t|)    
## (Intercept) 45.52300    6.03640   7.541 3.18e-13 ***
## RC1          0.62107    0.05918  10.494  &lt; 2e-16 ***
## ---
## </a:t>
            </a:r>
            <a:r>
              <a:rPr sz="1800" dirty="0" err="1">
                <a:latin typeface="Consolas" panose="020B0609020204030204" pitchFamily="49" charset="0"/>
              </a:rPr>
              <a:t>Signif</a:t>
            </a:r>
            <a:r>
              <a:rPr sz="1800" dirty="0">
                <a:latin typeface="Consolas" panose="020B0609020204030204" pitchFamily="49" charset="0"/>
              </a:rPr>
              <a:t>. codes:  0 '***' 0.001 '**' 0.01 '*' 0.05 '.' 0.1 ' ' 1
## 
## Residual standard error: 16.47 on 398 degrees of freedom
## Multiple R-squared:  0.2167, Adjusted R-squared:  0.2148 
## F-statistic: 110.1 on 1 and 398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36637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771" y="2087245"/>
            <a:ext cx="3211286" cy="1325563"/>
          </a:xfrm>
        </p:spPr>
        <p:txBody>
          <a:bodyPr/>
          <a:lstStyle/>
          <a:p>
            <a:r>
              <a:rPr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691" y="383178"/>
            <a:ext cx="10233800" cy="616566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dirty="0"/>
              <a:t>After controlling for reading comprehension, is treatment associated with higher reading comprehension at time 2?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m2 &lt;-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lm</a:t>
            </a:r>
            <a:r>
              <a:rPr lang="en-US" sz="1800" dirty="0">
                <a:latin typeface="Consolas" panose="020B0609020204030204" pitchFamily="49" charset="0"/>
              </a:rPr>
              <a:t>(RC2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~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RC1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Treatment, </a:t>
            </a:r>
            <a:r>
              <a:rPr lang="en-US" sz="1800" dirty="0">
                <a:solidFill>
                  <a:srgbClr val="902000"/>
                </a:solidFill>
                <a:latin typeface="Consolas" panose="020B0609020204030204" pitchFamily="49" charset="0"/>
              </a:rPr>
              <a:t>data =</a:t>
            </a:r>
            <a:r>
              <a:rPr lang="en-US" sz="1800" dirty="0">
                <a:latin typeface="Consolas" panose="020B0609020204030204" pitchFamily="49" charset="0"/>
              </a:rPr>
              <a:t> d)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summary</a:t>
            </a:r>
            <a:r>
              <a:rPr lang="en-US" sz="1800" dirty="0">
                <a:latin typeface="Consolas" panose="020B0609020204030204" pitchFamily="49" charset="0"/>
              </a:rPr>
              <a:t>(m2)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
## Call:
## lm(formula = RC2 ~ RC1 + Treatment, data = d)
## 
## Residuals:
##     Min      1Q  Median      3Q     Max 
## -43.915 -10.327  -0.009   9.647  50.210 
## 
## Coefficients:
##                  Estimate Std. Error t value </a:t>
            </a:r>
            <a:r>
              <a:rPr lang="en-US" sz="1800" dirty="0" err="1">
                <a:latin typeface="Consolas" panose="020B0609020204030204" pitchFamily="49" charset="0"/>
              </a:rPr>
              <a:t>Pr</a:t>
            </a:r>
            <a:r>
              <a:rPr lang="en-US" sz="1800" dirty="0">
                <a:latin typeface="Consolas" panose="020B0609020204030204" pitchFamily="49" charset="0"/>
              </a:rPr>
              <a:t>(&gt;|t|)    
## (Intercept)       50.1949     5.4614   9.191   &lt;2e-16 ***
## RC1                0.6458     0.0534  12.094   &lt;2e-16 ***
## </a:t>
            </a:r>
            <a:r>
              <a:rPr lang="en-US" sz="1800" dirty="0" err="1">
                <a:latin typeface="Consolas" panose="020B0609020204030204" pitchFamily="49" charset="0"/>
              </a:rPr>
              <a:t>TreatmentControl</a:t>
            </a:r>
            <a:r>
              <a:rPr lang="en-US" sz="1800" dirty="0">
                <a:latin typeface="Consolas" panose="020B0609020204030204" pitchFamily="49" charset="0"/>
              </a:rPr>
              <a:t> -14.3371     1.4861  -9.648   &lt;2e-16 ***
## ---
## </a:t>
            </a:r>
            <a:r>
              <a:rPr lang="en-US" sz="1800" dirty="0" err="1">
                <a:latin typeface="Consolas" panose="020B0609020204030204" pitchFamily="49" charset="0"/>
              </a:rPr>
              <a:t>Signif</a:t>
            </a:r>
            <a:r>
              <a:rPr lang="en-US" sz="1800" dirty="0">
                <a:latin typeface="Consolas" panose="020B0609020204030204" pitchFamily="49" charset="0"/>
              </a:rPr>
              <a:t>. codes:  0 '***' 0.001 '**' 0.01 '*' 0.05 '.' 0.1 ' ' 1
## 
## Residual standard error: 14.84 on 397 degrees of freedom
## Multiple R-squared:  0.3655, Adjusted R-squared:  0.3623 
## F-statistic: 114.3 on 2 and 397 DF,  p-value: &lt; 2.2e-16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7063"/>
            <a:ext cx="10515600" cy="3063875"/>
          </a:xfrm>
          <a:effectLst>
            <a:outerShdw blurRad="50800" dist="38100" dir="2700000" algn="tl" rotWithShape="0">
              <a:schemeClr val="accent6"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3800" b="1" dirty="0">
                <a:effectLst>
                  <a:outerShdw blurRad="12700" dist="12700" dir="2400000" algn="ctr" rotWithShape="0">
                    <a:schemeClr val="accent3"/>
                  </a:outerShdw>
                </a:effectLst>
              </a:rPr>
              <a:t>What is 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C41CC0-C751-4111-B967-43A6A88F75D8}"/>
              </a:ext>
            </a:extLst>
          </p:cNvPr>
          <p:cNvSpPr/>
          <p:nvPr/>
        </p:nvSpPr>
        <p:spPr>
          <a:xfrm>
            <a:off x="444689" y="511532"/>
            <a:ext cx="51523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 programming language </a:t>
            </a:r>
          </a:p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built for statistics.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FF2D1-7AB7-4070-8D2E-E90701F3E569}"/>
              </a:ext>
            </a:extLst>
          </p:cNvPr>
          <p:cNvSpPr/>
          <p:nvPr/>
        </p:nvSpPr>
        <p:spPr>
          <a:xfrm>
            <a:off x="6490393" y="936216"/>
            <a:ext cx="50818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Software that runs code </a:t>
            </a:r>
          </a:p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written in the R language.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313A6-86C5-4CB9-80B1-7F16E1580DB0}"/>
              </a:ext>
            </a:extLst>
          </p:cNvPr>
          <p:cNvSpPr/>
          <p:nvPr/>
        </p:nvSpPr>
        <p:spPr>
          <a:xfrm>
            <a:off x="302823" y="4441200"/>
            <a:ext cx="54361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A free, open-source </a:t>
            </a:r>
          </a:p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ecosystem for data science.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D33AD-8E43-45EB-88EF-7188AE76EAD8}"/>
              </a:ext>
            </a:extLst>
          </p:cNvPr>
          <p:cNvSpPr/>
          <p:nvPr/>
        </p:nvSpPr>
        <p:spPr>
          <a:xfrm>
            <a:off x="6453075" y="5321619"/>
            <a:ext cx="51058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 community of scholars, 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analysts, and developers.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771" y="2087245"/>
            <a:ext cx="3211286" cy="1325563"/>
          </a:xfrm>
        </p:spPr>
        <p:txBody>
          <a:bodyPr/>
          <a:lstStyle/>
          <a:p>
            <a:r>
              <a:rPr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443355"/>
            <a:ext cx="10233800" cy="6003676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Is the treatment effect stronger for students with initially lower reading comprehension?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m3 &lt;-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lm</a:t>
            </a:r>
            <a:r>
              <a:rPr lang="en-US" sz="1800" dirty="0">
                <a:latin typeface="Consolas" panose="020B0609020204030204" pitchFamily="49" charset="0"/>
              </a:rPr>
              <a:t>(RC2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~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RC1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Treatment, </a:t>
            </a:r>
            <a:r>
              <a:rPr lang="en-US" sz="1800" dirty="0">
                <a:solidFill>
                  <a:srgbClr val="902000"/>
                </a:solidFill>
                <a:latin typeface="Consolas" panose="020B0609020204030204" pitchFamily="49" charset="0"/>
              </a:rPr>
              <a:t>data =</a:t>
            </a:r>
            <a:r>
              <a:rPr lang="en-US" sz="1800" dirty="0">
                <a:latin typeface="Consolas" panose="020B0609020204030204" pitchFamily="49" charset="0"/>
              </a:rPr>
              <a:t> d)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summary</a:t>
            </a:r>
            <a:r>
              <a:rPr lang="en-US" sz="1800" dirty="0">
                <a:latin typeface="Consolas" panose="020B0609020204030204" pitchFamily="49" charset="0"/>
              </a:rPr>
              <a:t>(m3)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
## Call:
## lm(formula = RC2 ~ RC1 * Treatment, data = d)
## 
## Residuals:
##     Min      1Q  Median      3Q     Max 
## -42.731 -10.216   0.173   9.549  50.579 
## 
## Coefficients:
##                       Estimate Std. Error t value </a:t>
            </a:r>
            <a:r>
              <a:rPr lang="en-US" sz="1800" dirty="0" err="1">
                <a:latin typeface="Consolas" panose="020B0609020204030204" pitchFamily="49" charset="0"/>
              </a:rPr>
              <a:t>Pr</a:t>
            </a:r>
            <a:r>
              <a:rPr lang="en-US" sz="1800" dirty="0">
                <a:latin typeface="Consolas" panose="020B0609020204030204" pitchFamily="49" charset="0"/>
              </a:rPr>
              <a:t>(&gt;|t|)    
## (Intercept)           61.15058    7.23337   8.454 5.46e-16 ***
## RC1                    0.53663    0.07131   7.525 3.57e-13 ***
## </a:t>
            </a:r>
            <a:r>
              <a:rPr lang="en-US" sz="1800" dirty="0" err="1">
                <a:latin typeface="Consolas" panose="020B0609020204030204" pitchFamily="49" charset="0"/>
              </a:rPr>
              <a:t>TreatmentControl</a:t>
            </a:r>
            <a:r>
              <a:rPr lang="en-US" sz="1800" dirty="0">
                <a:latin typeface="Consolas" panose="020B0609020204030204" pitchFamily="49" charset="0"/>
              </a:rPr>
              <a:t>     -39.12350   10.90629  -3.587 0.000376 ***
## RC1:TreatmentControl   0.24513    0.10686   2.294 0.022323 *  
## ---
## </a:t>
            </a:r>
            <a:r>
              <a:rPr lang="en-US" sz="1800" dirty="0" err="1">
                <a:latin typeface="Consolas" panose="020B0609020204030204" pitchFamily="49" charset="0"/>
              </a:rPr>
              <a:t>Signif</a:t>
            </a:r>
            <a:r>
              <a:rPr lang="en-US" sz="1800" dirty="0">
                <a:latin typeface="Consolas" panose="020B0609020204030204" pitchFamily="49" charset="0"/>
              </a:rPr>
              <a:t>. codes:  0 '***' 0.001 '**' 0.01 '*' 0.05 '.' 0.1 ' ' 1
## 
## Residual standard error: 14.76 on 396 degrees of freedom
## Multiple R-squared:  0.3738, Adjusted R-squared:  0.3691 
## F-statistic:  78.8 on 3 and 396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401314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5843"/>
            <a:ext cx="10515600" cy="3346314"/>
          </a:xfrm>
        </p:spPr>
        <p:txBody>
          <a:bodyPr>
            <a:normAutofit/>
          </a:bodyPr>
          <a:lstStyle/>
          <a:p>
            <a:pPr algn="ctr"/>
            <a:r>
              <a:rPr sz="9600" dirty="0"/>
              <a:t>Getting Started With Plots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2480" y="6552"/>
            <a:ext cx="7589520" cy="779831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sz="20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ggplot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>
                <a:solidFill>
                  <a:srgbClr val="902000"/>
                </a:solidFill>
                <a:latin typeface="Consolas" panose="020B0609020204030204" pitchFamily="49" charset="0"/>
              </a:rPr>
              <a:t>data =</a:t>
            </a:r>
            <a:r>
              <a:rPr sz="2000" dirty="0">
                <a:latin typeface="Consolas" panose="020B0609020204030204" pitchFamily="49" charset="0"/>
              </a:rPr>
              <a:t> d, </a:t>
            </a:r>
            <a:r>
              <a:rPr sz="2000" dirty="0">
                <a:solidFill>
                  <a:srgbClr val="902000"/>
                </a:solidFill>
                <a:latin typeface="Consolas" panose="020B0609020204030204" pitchFamily="49" charset="0"/>
              </a:rPr>
              <a:t>mapping =</a:t>
            </a:r>
            <a:r>
              <a:rPr sz="2000" dirty="0">
                <a:latin typeface="Consolas" panose="020B0609020204030204" pitchFamily="49" charset="0"/>
              </a:rPr>
              <a:t> </a:t>
            </a:r>
            <a:r>
              <a:rPr sz="20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aes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>
                <a:solidFill>
                  <a:srgbClr val="902000"/>
                </a:solidFill>
                <a:latin typeface="Consolas" panose="020B0609020204030204" pitchFamily="49" charset="0"/>
              </a:rPr>
              <a:t>x =</a:t>
            </a:r>
            <a:r>
              <a:rPr sz="2000" dirty="0">
                <a:latin typeface="Consolas" panose="020B0609020204030204" pitchFamily="49" charset="0"/>
              </a:rPr>
              <a:t> RC1, </a:t>
            </a:r>
            <a:r>
              <a:rPr sz="2000" dirty="0">
                <a:solidFill>
                  <a:srgbClr val="902000"/>
                </a:solidFill>
                <a:latin typeface="Consolas" panose="020B0609020204030204" pitchFamily="49" charset="0"/>
              </a:rPr>
              <a:t>y =</a:t>
            </a:r>
            <a:r>
              <a:rPr sz="2000" dirty="0">
                <a:latin typeface="Consolas" panose="020B0609020204030204" pitchFamily="49" charset="0"/>
              </a:rPr>
              <a:t> RC2))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8BEEA-809B-4B21-9F05-E0F956084EAE}"/>
              </a:ext>
            </a:extLst>
          </p:cNvPr>
          <p:cNvSpPr/>
          <p:nvPr/>
        </p:nvSpPr>
        <p:spPr>
          <a:xfrm>
            <a:off x="392349" y="357871"/>
            <a:ext cx="3822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We use data.frame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</a:rPr>
              <a:t>d</a:t>
            </a:r>
            <a:r>
              <a:rPr lang="en-US" sz="3200" dirty="0"/>
              <a:t> and tell which variables are  onto which scales. Here,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</a:rPr>
              <a:t>RC1</a:t>
            </a:r>
            <a:r>
              <a:rPr lang="en-US" sz="3200" dirty="0"/>
              <a:t> is on the x-axis, and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</a:rPr>
              <a:t>RC2</a:t>
            </a:r>
            <a:r>
              <a:rPr lang="en-US" sz="3200" dirty="0"/>
              <a:t> is on the y-axis.</a:t>
            </a:r>
          </a:p>
        </p:txBody>
      </p:sp>
      <p:pic>
        <p:nvPicPr>
          <p:cNvPr id="7" name="Picture 1" descr="IntroRWorkshop_files/figure-pptx/unnamed-chunk-7-1.svg">
            <a:extLst>
              <a:ext uri="{FF2B5EF4-FFF2-40B4-BE49-F238E27FC236}">
                <a16:creationId xmlns:a16="http://schemas.microsoft.com/office/drawing/2014/main" id="{0AEE28EA-A5EB-481E-B9D1-05B9200F0355}"/>
              </a:ext>
            </a:extLst>
          </p:cNvPr>
          <p:cNvPicPr>
            <a:picLocks noGrp="1"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4602480" y="786384"/>
            <a:ext cx="7589520" cy="60716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0BED85-1675-4269-A299-BDCDF7A475A1}"/>
              </a:ext>
            </a:extLst>
          </p:cNvPr>
          <p:cNvSpPr txBox="1">
            <a:spLocks/>
          </p:cNvSpPr>
          <p:nvPr/>
        </p:nvSpPr>
        <p:spPr>
          <a:xfrm>
            <a:off x="568940" y="3822192"/>
            <a:ext cx="3469417" cy="1370421"/>
          </a:xfrm>
          <a:prstGeom prst="rect">
            <a:avLst/>
          </a:prstGeom>
          <a:solidFill>
            <a:schemeClr val="bg1"/>
          </a:solidFill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Shorter code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ggplot</a:t>
            </a:r>
            <a:r>
              <a:rPr lang="en-US" sz="1800" dirty="0">
                <a:latin typeface="Consolas" panose="020B0609020204030204" pitchFamily="49" charset="0"/>
              </a:rPr>
              <a:t>(d, </a:t>
            </a:r>
            <a:r>
              <a:rPr lang="en-US"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aes</a:t>
            </a:r>
            <a:r>
              <a:rPr lang="en-US" sz="1800" dirty="0">
                <a:latin typeface="Consolas" panose="020B0609020204030204" pitchFamily="49" charset="0"/>
              </a:rPr>
              <a:t>(RC1, RC2))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23C7F5-AAB2-4180-920D-84114FBAD84B}"/>
              </a:ext>
            </a:extLst>
          </p:cNvPr>
          <p:cNvSpPr/>
          <p:nvPr/>
        </p:nvSpPr>
        <p:spPr>
          <a:xfrm>
            <a:off x="442180" y="5404743"/>
            <a:ext cx="38946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But the plot is empty! Let’s add a new layer onto the plot using </a:t>
            </a:r>
            <a:r>
              <a:rPr lang="en-US" sz="2400" dirty="0" err="1">
                <a:latin typeface="Courier"/>
              </a:rPr>
              <a:t>geom_point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3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42"/>
            <a:ext cx="7161326" cy="110045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ggplot</a:t>
            </a:r>
            <a:r>
              <a:rPr sz="1800" dirty="0">
                <a:latin typeface="Consolas" panose="020B0609020204030204" pitchFamily="49" charset="0"/>
              </a:rPr>
              <a:t>(d, </a:t>
            </a: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aes</a:t>
            </a:r>
            <a:r>
              <a:rPr sz="1800" dirty="0">
                <a:latin typeface="Consolas" panose="020B0609020204030204" pitchFamily="49" charset="0"/>
              </a:rPr>
              <a:t>(RC1, RC2, 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color =</a:t>
            </a:r>
            <a:r>
              <a:rPr sz="1800" dirty="0">
                <a:latin typeface="Consolas" panose="020B0609020204030204" pitchFamily="49" charset="0"/>
              </a:rPr>
              <a:t> Treatment)) 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/>
            </a:r>
            <a:br>
              <a:rPr sz="1800"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geom_point</a:t>
            </a:r>
            <a:r>
              <a:rPr sz="1800" dirty="0">
                <a:latin typeface="Consolas" panose="020B0609020204030204" pitchFamily="49" charset="0"/>
              </a:rPr>
              <a:t>() 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/>
            </a:r>
            <a:br>
              <a:rPr sz="1800"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geom_smooth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method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"lm"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902000"/>
                </a:solidFill>
                <a:latin typeface="Consolas" panose="020B0609020204030204" pitchFamily="49" charset="0"/>
              </a:rPr>
              <a:t>fullrange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007020"/>
                </a:solidFill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/>
            </a:r>
            <a:br>
              <a:rPr sz="1800"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stat_ellipse</a:t>
            </a:r>
            <a:r>
              <a:rPr sz="1800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4" name="Picture 1" descr="IntroRWorkshop_files/figure-pptx/unnamed-chunk-13-1.svg">
            <a:extLst>
              <a:ext uri="{FF2B5EF4-FFF2-40B4-BE49-F238E27FC236}">
                <a16:creationId xmlns:a16="http://schemas.microsoft.com/office/drawing/2014/main" id="{437824EC-7C26-4BA6-BEDE-8E2EB0127DEF}"/>
              </a:ext>
            </a:extLst>
          </p:cNvPr>
          <p:cNvPicPr>
            <a:picLocks noGrp="1"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0" y="1114696"/>
            <a:ext cx="7161326" cy="57290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73EFF6-D10F-4B26-B5BA-A61391E156A8}"/>
              </a:ext>
            </a:extLst>
          </p:cNvPr>
          <p:cNvSpPr/>
          <p:nvPr/>
        </p:nvSpPr>
        <p:spPr>
          <a:xfrm>
            <a:off x="7591426" y="2893912"/>
            <a:ext cx="4019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 smtClean="0"/>
              <a:t>Nice!</a:t>
            </a:r>
            <a:endParaRPr lang="en-US" sz="8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1FA6-D33A-4B35-9A98-56EEED58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Future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D67-9E42-407B-9847-E3233B56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527048"/>
            <a:ext cx="10233800" cy="49658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Ask me: schneider@temple.edu</a:t>
            </a:r>
          </a:p>
        </p:txBody>
      </p:sp>
    </p:spTree>
    <p:extLst>
      <p:ext uri="{BB962C8B-B14F-4D97-AF65-F5344CB8AC3E}">
        <p14:creationId xmlns:p14="http://schemas.microsoft.com/office/powerpoint/2010/main" val="21549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1FA6-D33A-4B35-9A98-56EEED58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80"/>
            <a:ext cx="507868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Your Future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D67-9E42-407B-9847-E3233B56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1227855"/>
            <a:ext cx="10603992" cy="5264385"/>
          </a:xfrm>
          <a:effectLst/>
        </p:spPr>
        <p:txBody>
          <a:bodyPr>
            <a:normAutofit fontScale="775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Ask me: </a:t>
            </a:r>
            <a:r>
              <a:rPr lang="en-US" dirty="0">
                <a:hlinkClick r:id="rId2"/>
              </a:rPr>
              <a:t>schneider@temple.edu</a:t>
            </a:r>
            <a:endParaRPr lang="en-US" dirty="0"/>
          </a:p>
          <a:p>
            <a:r>
              <a:rPr lang="en-US" dirty="0">
                <a:hlinkClick r:id="rId3"/>
              </a:rPr>
              <a:t>https://stackoverflow.com/</a:t>
            </a:r>
            <a:endParaRPr lang="en-US" dirty="0"/>
          </a:p>
          <a:p>
            <a:r>
              <a:rPr lang="en-US" dirty="0">
                <a:hlinkClick r:id="rId4"/>
              </a:rPr>
              <a:t>community.rstudio.com/</a:t>
            </a:r>
            <a:endParaRPr lang="en-US" dirty="0"/>
          </a:p>
          <a:p>
            <a:r>
              <a:rPr lang="en-US" dirty="0"/>
              <a:t>R Users Psychology Facebook Group</a:t>
            </a:r>
          </a:p>
          <a:p>
            <a:r>
              <a:rPr lang="en-US" i="1" dirty="0">
                <a:hlinkClick r:id="rId5"/>
              </a:rPr>
              <a:t>R for Data Science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87857-8FEB-443E-A3E2-FA57D6D7F3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3011" y="673461"/>
            <a:ext cx="4704261" cy="4334256"/>
          </a:xfrm>
          <a:prstGeom prst="rect">
            <a:avLst/>
          </a:prstGeom>
        </p:spPr>
      </p:pic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DFA71D43-A817-4437-B365-91529AAE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4312" y="2627364"/>
            <a:ext cx="2837688" cy="425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00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B6FE78-387B-4D9A-95E4-B44B77D13A5B}"/>
              </a:ext>
            </a:extLst>
          </p:cNvPr>
          <p:cNvSpPr/>
          <p:nvPr/>
        </p:nvSpPr>
        <p:spPr>
          <a:xfrm>
            <a:off x="3427934" y="2529770"/>
            <a:ext cx="5191008" cy="2898968"/>
          </a:xfrm>
          <a:prstGeom prst="roundRect">
            <a:avLst>
              <a:gd name="adj" fmla="val 615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422E6-36C4-4AC2-934B-07E7835EB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What Can You Do With R?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B1ED1B-3185-4F34-8043-9DA0A036A09C}"/>
              </a:ext>
            </a:extLst>
          </p:cNvPr>
          <p:cNvSpPr/>
          <p:nvPr/>
        </p:nvSpPr>
        <p:spPr>
          <a:xfrm>
            <a:off x="5120992" y="2945648"/>
            <a:ext cx="1105438" cy="835778"/>
          </a:xfrm>
          <a:custGeom>
            <a:avLst/>
            <a:gdLst>
              <a:gd name="connsiteX0" fmla="*/ 1202609 w 1202609"/>
              <a:gd name="connsiteY0" fmla="*/ 0 h 852249"/>
              <a:gd name="connsiteX1" fmla="*/ 1202609 w 1202609"/>
              <a:gd name="connsiteY1" fmla="*/ 852249 h 852249"/>
              <a:gd name="connsiteX2" fmla="*/ 0 w 1202609"/>
              <a:gd name="connsiteY2" fmla="*/ 852249 h 852249"/>
              <a:gd name="connsiteX3" fmla="*/ 19864 w 1202609"/>
              <a:gd name="connsiteY3" fmla="*/ 812396 h 852249"/>
              <a:gd name="connsiteX4" fmla="*/ 527044 w 1202609"/>
              <a:gd name="connsiteY4" fmla="*/ 266636 h 852249"/>
              <a:gd name="connsiteX5" fmla="*/ 1105438 w 1202609"/>
              <a:gd name="connsiteY5" fmla="*/ 16471 h 852249"/>
              <a:gd name="connsiteX0" fmla="*/ 1202609 w 1294049"/>
              <a:gd name="connsiteY0" fmla="*/ 0 h 852249"/>
              <a:gd name="connsiteX1" fmla="*/ 1202609 w 1294049"/>
              <a:gd name="connsiteY1" fmla="*/ 852249 h 852249"/>
              <a:gd name="connsiteX2" fmla="*/ 0 w 1294049"/>
              <a:gd name="connsiteY2" fmla="*/ 852249 h 852249"/>
              <a:gd name="connsiteX3" fmla="*/ 19864 w 1294049"/>
              <a:gd name="connsiteY3" fmla="*/ 812396 h 852249"/>
              <a:gd name="connsiteX4" fmla="*/ 527044 w 1294049"/>
              <a:gd name="connsiteY4" fmla="*/ 266636 h 852249"/>
              <a:gd name="connsiteX5" fmla="*/ 1105438 w 1294049"/>
              <a:gd name="connsiteY5" fmla="*/ 16471 h 852249"/>
              <a:gd name="connsiteX6" fmla="*/ 1294049 w 1294049"/>
              <a:gd name="connsiteY6" fmla="*/ 91440 h 852249"/>
              <a:gd name="connsiteX0" fmla="*/ 1202609 w 2297984"/>
              <a:gd name="connsiteY0" fmla="*/ 0 h 1261824"/>
              <a:gd name="connsiteX1" fmla="*/ 2297984 w 2297984"/>
              <a:gd name="connsiteY1" fmla="*/ 1261824 h 1261824"/>
              <a:gd name="connsiteX2" fmla="*/ 0 w 2297984"/>
              <a:gd name="connsiteY2" fmla="*/ 852249 h 1261824"/>
              <a:gd name="connsiteX3" fmla="*/ 19864 w 2297984"/>
              <a:gd name="connsiteY3" fmla="*/ 812396 h 1261824"/>
              <a:gd name="connsiteX4" fmla="*/ 527044 w 2297984"/>
              <a:gd name="connsiteY4" fmla="*/ 266636 h 1261824"/>
              <a:gd name="connsiteX5" fmla="*/ 1105438 w 2297984"/>
              <a:gd name="connsiteY5" fmla="*/ 16471 h 1261824"/>
              <a:gd name="connsiteX6" fmla="*/ 1294049 w 2297984"/>
              <a:gd name="connsiteY6" fmla="*/ 91440 h 1261824"/>
              <a:gd name="connsiteX0" fmla="*/ 1202609 w 1294049"/>
              <a:gd name="connsiteY0" fmla="*/ 0 h 852249"/>
              <a:gd name="connsiteX1" fmla="*/ 0 w 1294049"/>
              <a:gd name="connsiteY1" fmla="*/ 852249 h 852249"/>
              <a:gd name="connsiteX2" fmla="*/ 19864 w 1294049"/>
              <a:gd name="connsiteY2" fmla="*/ 812396 h 852249"/>
              <a:gd name="connsiteX3" fmla="*/ 527044 w 1294049"/>
              <a:gd name="connsiteY3" fmla="*/ 266636 h 852249"/>
              <a:gd name="connsiteX4" fmla="*/ 1105438 w 1294049"/>
              <a:gd name="connsiteY4" fmla="*/ 16471 h 852249"/>
              <a:gd name="connsiteX5" fmla="*/ 1294049 w 1294049"/>
              <a:gd name="connsiteY5" fmla="*/ 91440 h 852249"/>
              <a:gd name="connsiteX0" fmla="*/ 1545509 w 1545509"/>
              <a:gd name="connsiteY0" fmla="*/ 736273 h 836047"/>
              <a:gd name="connsiteX1" fmla="*/ 0 w 1545509"/>
              <a:gd name="connsiteY1" fmla="*/ 836047 h 836047"/>
              <a:gd name="connsiteX2" fmla="*/ 19864 w 1545509"/>
              <a:gd name="connsiteY2" fmla="*/ 796194 h 836047"/>
              <a:gd name="connsiteX3" fmla="*/ 527044 w 1545509"/>
              <a:gd name="connsiteY3" fmla="*/ 250434 h 836047"/>
              <a:gd name="connsiteX4" fmla="*/ 1105438 w 1545509"/>
              <a:gd name="connsiteY4" fmla="*/ 269 h 836047"/>
              <a:gd name="connsiteX5" fmla="*/ 1294049 w 1545509"/>
              <a:gd name="connsiteY5" fmla="*/ 75238 h 836047"/>
              <a:gd name="connsiteX0" fmla="*/ 0 w 1294049"/>
              <a:gd name="connsiteY0" fmla="*/ 836047 h 836047"/>
              <a:gd name="connsiteX1" fmla="*/ 19864 w 1294049"/>
              <a:gd name="connsiteY1" fmla="*/ 796194 h 836047"/>
              <a:gd name="connsiteX2" fmla="*/ 527044 w 1294049"/>
              <a:gd name="connsiteY2" fmla="*/ 250434 h 836047"/>
              <a:gd name="connsiteX3" fmla="*/ 1105438 w 1294049"/>
              <a:gd name="connsiteY3" fmla="*/ 269 h 836047"/>
              <a:gd name="connsiteX4" fmla="*/ 1294049 w 1294049"/>
              <a:gd name="connsiteY4" fmla="*/ 75238 h 836047"/>
              <a:gd name="connsiteX0" fmla="*/ 0 w 1105438"/>
              <a:gd name="connsiteY0" fmla="*/ 835778 h 835778"/>
              <a:gd name="connsiteX1" fmla="*/ 19864 w 1105438"/>
              <a:gd name="connsiteY1" fmla="*/ 795925 h 835778"/>
              <a:gd name="connsiteX2" fmla="*/ 527044 w 1105438"/>
              <a:gd name="connsiteY2" fmla="*/ 250165 h 835778"/>
              <a:gd name="connsiteX3" fmla="*/ 1105438 w 1105438"/>
              <a:gd name="connsiteY3" fmla="*/ 0 h 835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5438" h="835778">
                <a:moveTo>
                  <a:pt x="0" y="835778"/>
                </a:moveTo>
                <a:lnTo>
                  <a:pt x="19864" y="795925"/>
                </a:lnTo>
                <a:cubicBezTo>
                  <a:pt x="132252" y="592415"/>
                  <a:pt x="304487" y="401223"/>
                  <a:pt x="527044" y="250165"/>
                </a:cubicBezTo>
                <a:cubicBezTo>
                  <a:pt x="712509" y="124283"/>
                  <a:pt x="910972" y="41169"/>
                  <a:pt x="1105438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FEC391-A163-4867-A54B-9D94D3CC312E}"/>
              </a:ext>
            </a:extLst>
          </p:cNvPr>
          <p:cNvSpPr/>
          <p:nvPr/>
        </p:nvSpPr>
        <p:spPr>
          <a:xfrm rot="19550025">
            <a:off x="6505182" y="3435165"/>
            <a:ext cx="1154174" cy="1026088"/>
          </a:xfrm>
          <a:custGeom>
            <a:avLst/>
            <a:gdLst>
              <a:gd name="connsiteX0" fmla="*/ 839522 w 1333905"/>
              <a:gd name="connsiteY0" fmla="*/ 0 h 1358875"/>
              <a:gd name="connsiteX1" fmla="*/ 1329825 w 1333905"/>
              <a:gd name="connsiteY1" fmla="*/ 332787 h 1358875"/>
              <a:gd name="connsiteX2" fmla="*/ 1333905 w 1333905"/>
              <a:gd name="connsiteY2" fmla="*/ 393530 h 1358875"/>
              <a:gd name="connsiteX3" fmla="*/ 296898 w 1333905"/>
              <a:gd name="connsiteY3" fmla="*/ 1349996 h 1358875"/>
              <a:gd name="connsiteX4" fmla="*/ 179731 w 1333905"/>
              <a:gd name="connsiteY4" fmla="*/ 1358875 h 1358875"/>
              <a:gd name="connsiteX5" fmla="*/ 0 w 1333905"/>
              <a:gd name="connsiteY5" fmla="*/ 1236885 h 1358875"/>
              <a:gd name="connsiteX0" fmla="*/ 1329825 w 1421265"/>
              <a:gd name="connsiteY0" fmla="*/ 332787 h 1358875"/>
              <a:gd name="connsiteX1" fmla="*/ 1333905 w 1421265"/>
              <a:gd name="connsiteY1" fmla="*/ 393530 h 1358875"/>
              <a:gd name="connsiteX2" fmla="*/ 296898 w 1421265"/>
              <a:gd name="connsiteY2" fmla="*/ 1349996 h 1358875"/>
              <a:gd name="connsiteX3" fmla="*/ 179731 w 1421265"/>
              <a:gd name="connsiteY3" fmla="*/ 1358875 h 1358875"/>
              <a:gd name="connsiteX4" fmla="*/ 0 w 1421265"/>
              <a:gd name="connsiteY4" fmla="*/ 1236885 h 1358875"/>
              <a:gd name="connsiteX5" fmla="*/ 839522 w 1421265"/>
              <a:gd name="connsiteY5" fmla="*/ 0 h 1358875"/>
              <a:gd name="connsiteX6" fmla="*/ 1421265 w 1421265"/>
              <a:gd name="connsiteY6" fmla="*/ 424227 h 1358875"/>
              <a:gd name="connsiteX0" fmla="*/ 1329825 w 1333905"/>
              <a:gd name="connsiteY0" fmla="*/ 332787 h 1358875"/>
              <a:gd name="connsiteX1" fmla="*/ 1333905 w 1333905"/>
              <a:gd name="connsiteY1" fmla="*/ 393530 h 1358875"/>
              <a:gd name="connsiteX2" fmla="*/ 296898 w 1333905"/>
              <a:gd name="connsiteY2" fmla="*/ 1349996 h 1358875"/>
              <a:gd name="connsiteX3" fmla="*/ 179731 w 1333905"/>
              <a:gd name="connsiteY3" fmla="*/ 1358875 h 1358875"/>
              <a:gd name="connsiteX4" fmla="*/ 0 w 1333905"/>
              <a:gd name="connsiteY4" fmla="*/ 1236885 h 1358875"/>
              <a:gd name="connsiteX5" fmla="*/ 839522 w 1333905"/>
              <a:gd name="connsiteY5" fmla="*/ 0 h 1358875"/>
              <a:gd name="connsiteX0" fmla="*/ 1329825 w 1333905"/>
              <a:gd name="connsiteY0" fmla="*/ 0 h 1026088"/>
              <a:gd name="connsiteX1" fmla="*/ 1333905 w 1333905"/>
              <a:gd name="connsiteY1" fmla="*/ 60743 h 1026088"/>
              <a:gd name="connsiteX2" fmla="*/ 296898 w 1333905"/>
              <a:gd name="connsiteY2" fmla="*/ 1017209 h 1026088"/>
              <a:gd name="connsiteX3" fmla="*/ 179731 w 1333905"/>
              <a:gd name="connsiteY3" fmla="*/ 1026088 h 1026088"/>
              <a:gd name="connsiteX4" fmla="*/ 0 w 1333905"/>
              <a:gd name="connsiteY4" fmla="*/ 904098 h 1026088"/>
              <a:gd name="connsiteX0" fmla="*/ 1150094 w 1154174"/>
              <a:gd name="connsiteY0" fmla="*/ 0 h 1026088"/>
              <a:gd name="connsiteX1" fmla="*/ 1154174 w 1154174"/>
              <a:gd name="connsiteY1" fmla="*/ 60743 h 1026088"/>
              <a:gd name="connsiteX2" fmla="*/ 117167 w 1154174"/>
              <a:gd name="connsiteY2" fmla="*/ 1017209 h 1026088"/>
              <a:gd name="connsiteX3" fmla="*/ 0 w 1154174"/>
              <a:gd name="connsiteY3" fmla="*/ 1026088 h 102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174" h="1026088">
                <a:moveTo>
                  <a:pt x="1150094" y="0"/>
                </a:moveTo>
                <a:lnTo>
                  <a:pt x="1154174" y="60743"/>
                </a:lnTo>
                <a:cubicBezTo>
                  <a:pt x="1154174" y="532539"/>
                  <a:pt x="708986" y="926173"/>
                  <a:pt x="117167" y="1017209"/>
                </a:cubicBezTo>
                <a:lnTo>
                  <a:pt x="0" y="1026088"/>
                </a:ln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319485F-B3BC-4187-BDE6-5E1287381291}"/>
              </a:ext>
            </a:extLst>
          </p:cNvPr>
          <p:cNvSpPr/>
          <p:nvPr/>
        </p:nvSpPr>
        <p:spPr>
          <a:xfrm>
            <a:off x="5002091" y="4235550"/>
            <a:ext cx="870907" cy="830764"/>
          </a:xfrm>
          <a:custGeom>
            <a:avLst/>
            <a:gdLst>
              <a:gd name="connsiteX0" fmla="*/ 1737 w 870907"/>
              <a:gd name="connsiteY0" fmla="*/ 0 h 846737"/>
              <a:gd name="connsiteX1" fmla="*/ 870907 w 870907"/>
              <a:gd name="connsiteY1" fmla="*/ 0 h 846737"/>
              <a:gd name="connsiteX2" fmla="*/ 870907 w 870907"/>
              <a:gd name="connsiteY2" fmla="*/ 846737 h 846737"/>
              <a:gd name="connsiteX3" fmla="*/ 834490 w 870907"/>
              <a:gd name="connsiteY3" fmla="*/ 846625 h 846737"/>
              <a:gd name="connsiteX4" fmla="*/ 132049 w 870907"/>
              <a:gd name="connsiteY4" fmla="*/ 489051 h 846737"/>
              <a:gd name="connsiteX5" fmla="*/ 402 w 870907"/>
              <a:gd name="connsiteY5" fmla="*/ 15973 h 846737"/>
              <a:gd name="connsiteX0" fmla="*/ 1737 w 870907"/>
              <a:gd name="connsiteY0" fmla="*/ 0 h 846737"/>
              <a:gd name="connsiteX1" fmla="*/ 870907 w 870907"/>
              <a:gd name="connsiteY1" fmla="*/ 0 h 846737"/>
              <a:gd name="connsiteX2" fmla="*/ 870907 w 870907"/>
              <a:gd name="connsiteY2" fmla="*/ 846737 h 846737"/>
              <a:gd name="connsiteX3" fmla="*/ 834490 w 870907"/>
              <a:gd name="connsiteY3" fmla="*/ 846625 h 846737"/>
              <a:gd name="connsiteX4" fmla="*/ 132049 w 870907"/>
              <a:gd name="connsiteY4" fmla="*/ 489051 h 846737"/>
              <a:gd name="connsiteX5" fmla="*/ 402 w 870907"/>
              <a:gd name="connsiteY5" fmla="*/ 15973 h 846737"/>
              <a:gd name="connsiteX6" fmla="*/ 93177 w 870907"/>
              <a:gd name="connsiteY6" fmla="*/ 91440 h 846737"/>
              <a:gd name="connsiteX0" fmla="*/ 1737 w 870907"/>
              <a:gd name="connsiteY0" fmla="*/ 0 h 846737"/>
              <a:gd name="connsiteX1" fmla="*/ 870907 w 870907"/>
              <a:gd name="connsiteY1" fmla="*/ 846737 h 846737"/>
              <a:gd name="connsiteX2" fmla="*/ 834490 w 870907"/>
              <a:gd name="connsiteY2" fmla="*/ 846625 h 846737"/>
              <a:gd name="connsiteX3" fmla="*/ 132049 w 870907"/>
              <a:gd name="connsiteY3" fmla="*/ 489051 h 846737"/>
              <a:gd name="connsiteX4" fmla="*/ 402 w 870907"/>
              <a:gd name="connsiteY4" fmla="*/ 15973 h 846737"/>
              <a:gd name="connsiteX5" fmla="*/ 93177 w 870907"/>
              <a:gd name="connsiteY5" fmla="*/ 91440 h 846737"/>
              <a:gd name="connsiteX0" fmla="*/ 1737 w 870907"/>
              <a:gd name="connsiteY0" fmla="*/ 0 h 846737"/>
              <a:gd name="connsiteX1" fmla="*/ 870907 w 870907"/>
              <a:gd name="connsiteY1" fmla="*/ 846737 h 846737"/>
              <a:gd name="connsiteX2" fmla="*/ 834490 w 870907"/>
              <a:gd name="connsiteY2" fmla="*/ 846625 h 846737"/>
              <a:gd name="connsiteX3" fmla="*/ 132049 w 870907"/>
              <a:gd name="connsiteY3" fmla="*/ 489051 h 846737"/>
              <a:gd name="connsiteX4" fmla="*/ 402 w 870907"/>
              <a:gd name="connsiteY4" fmla="*/ 15973 h 846737"/>
              <a:gd name="connsiteX0" fmla="*/ 870907 w 870907"/>
              <a:gd name="connsiteY0" fmla="*/ 830764 h 830764"/>
              <a:gd name="connsiteX1" fmla="*/ 834490 w 870907"/>
              <a:gd name="connsiteY1" fmla="*/ 830652 h 830764"/>
              <a:gd name="connsiteX2" fmla="*/ 132049 w 870907"/>
              <a:gd name="connsiteY2" fmla="*/ 473078 h 830764"/>
              <a:gd name="connsiteX3" fmla="*/ 402 w 870907"/>
              <a:gd name="connsiteY3" fmla="*/ 0 h 83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907" h="830764">
                <a:moveTo>
                  <a:pt x="870907" y="830764"/>
                </a:moveTo>
                <a:lnTo>
                  <a:pt x="834490" y="830652"/>
                </a:lnTo>
                <a:cubicBezTo>
                  <a:pt x="540805" y="816459"/>
                  <a:pt x="283455" y="696146"/>
                  <a:pt x="132049" y="473078"/>
                </a:cubicBezTo>
                <a:cubicBezTo>
                  <a:pt x="37421" y="333660"/>
                  <a:pt x="-4624" y="170602"/>
                  <a:pt x="402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359EF4-2E2C-4ADC-9783-6E2E14824B3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1645519" y="3979254"/>
            <a:ext cx="505677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D6AA6D-50F8-41D7-9982-1465ECE12C0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09499" y="3979254"/>
            <a:ext cx="505677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A5D150-F65A-400C-B918-32D538E0A43E}"/>
              </a:ext>
            </a:extLst>
          </p:cNvPr>
          <p:cNvCxnSpPr>
            <a:cxnSpLocks/>
            <a:stCxn id="28" idx="3"/>
            <a:endCxn id="12" idx="1"/>
          </p:cNvCxnSpPr>
          <p:nvPr/>
        </p:nvCxnSpPr>
        <p:spPr>
          <a:xfrm>
            <a:off x="8618942" y="3979254"/>
            <a:ext cx="50567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B6DDD86-44ED-46A8-89B2-FFC83F49B8F8}"/>
              </a:ext>
            </a:extLst>
          </p:cNvPr>
          <p:cNvSpPr txBox="1"/>
          <p:nvPr/>
        </p:nvSpPr>
        <p:spPr>
          <a:xfrm>
            <a:off x="5673711" y="5398413"/>
            <a:ext cx="2970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Understand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78F8BE-427A-4E03-A3DE-CBB49B0C3763}"/>
              </a:ext>
            </a:extLst>
          </p:cNvPr>
          <p:cNvSpPr txBox="1"/>
          <p:nvPr/>
        </p:nvSpPr>
        <p:spPr>
          <a:xfrm>
            <a:off x="9124618" y="3656088"/>
            <a:ext cx="2970685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/>
              <a:t>Communicate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3D069-9CEE-4F3C-BDD5-E5AAD0E8F5A9}"/>
              </a:ext>
            </a:extLst>
          </p:cNvPr>
          <p:cNvSpPr txBox="1"/>
          <p:nvPr/>
        </p:nvSpPr>
        <p:spPr>
          <a:xfrm>
            <a:off x="6228351" y="2625532"/>
            <a:ext cx="1965603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/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EF041-DCA5-4D32-A365-23DC318068F6}"/>
              </a:ext>
            </a:extLst>
          </p:cNvPr>
          <p:cNvSpPr txBox="1"/>
          <p:nvPr/>
        </p:nvSpPr>
        <p:spPr>
          <a:xfrm>
            <a:off x="5872997" y="4725372"/>
            <a:ext cx="1433406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67886-C2BA-4294-BD50-EA8B50F1B858}"/>
              </a:ext>
            </a:extLst>
          </p:cNvPr>
          <p:cNvSpPr txBox="1"/>
          <p:nvPr/>
        </p:nvSpPr>
        <p:spPr>
          <a:xfrm>
            <a:off x="3715176" y="3656088"/>
            <a:ext cx="2231252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/>
              <a:t>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96ABE-A89E-4490-83EE-7C02FA73445E}"/>
              </a:ext>
            </a:extLst>
          </p:cNvPr>
          <p:cNvSpPr txBox="1"/>
          <p:nvPr/>
        </p:nvSpPr>
        <p:spPr>
          <a:xfrm>
            <a:off x="2151196" y="3656088"/>
            <a:ext cx="1058303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/>
              <a:t>Tidy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456CB-C800-4F5B-9810-A9257D69DFA4}"/>
              </a:ext>
            </a:extLst>
          </p:cNvPr>
          <p:cNvSpPr txBox="1"/>
          <p:nvPr/>
        </p:nvSpPr>
        <p:spPr>
          <a:xfrm>
            <a:off x="96697" y="3656088"/>
            <a:ext cx="1548822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/>
              <a:t>Import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194D2-E0D9-4E91-9AAE-D899ADA99FF9}"/>
              </a:ext>
            </a:extLst>
          </p:cNvPr>
          <p:cNvSpPr txBox="1"/>
          <p:nvPr/>
        </p:nvSpPr>
        <p:spPr>
          <a:xfrm>
            <a:off x="6925233" y="6455880"/>
            <a:ext cx="51700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Adapted from image in Wickham &amp; </a:t>
            </a:r>
            <a:r>
              <a:rPr lang="en-US" dirty="0" err="1"/>
              <a:t>Grolemund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729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 animBg="1"/>
      <p:bldP spid="24" grpId="0" animBg="1"/>
      <p:bldP spid="22" grpId="0" animBg="1"/>
      <p:bldP spid="35" grpId="0"/>
      <p:bldP spid="12" grpId="0"/>
      <p:bldP spid="12" grpId="1"/>
      <p:bldP spid="12" grpId="2"/>
      <p:bldP spid="11" grpId="0"/>
      <p:bldP spid="11" grpId="1"/>
      <p:bldP spid="11" grpId="2"/>
      <p:bldP spid="10" grpId="0"/>
      <p:bldP spid="10" grpId="1"/>
      <p:bldP spid="10" grpId="2"/>
      <p:bldP spid="9" grpId="0"/>
      <p:bldP spid="9" grpId="1"/>
      <p:bldP spid="9" grpId="2"/>
      <p:bldP spid="8" grpId="0"/>
      <p:bldP spid="8" grpId="1"/>
      <p:bldP spid="8" grpId="2"/>
      <p:bldP spid="5" grpId="0"/>
      <p:bldP spid="5" grpId="1"/>
      <p:bldP spid="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7E08-4ADD-4CCB-84CE-F59B4D2C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438"/>
            <a:ext cx="10515600" cy="5191125"/>
          </a:xfrm>
        </p:spPr>
        <p:txBody>
          <a:bodyPr>
            <a:noAutofit/>
          </a:bodyPr>
          <a:lstStyle/>
          <a:p>
            <a:pPr algn="ctr"/>
            <a:r>
              <a:rPr lang="en-US" sz="10300" dirty="0"/>
              <a:t>Cool Stuff</a:t>
            </a:r>
            <a:br>
              <a:rPr lang="en-US" sz="10300" dirty="0"/>
            </a:br>
            <a:r>
              <a:rPr lang="en-US" sz="10300" dirty="0"/>
              <a:t>You Can Do </a:t>
            </a:r>
            <a:br>
              <a:rPr lang="en-US" sz="10300" dirty="0"/>
            </a:br>
            <a:r>
              <a:rPr lang="en-US" sz="10300" dirty="0"/>
              <a:t>With R</a:t>
            </a:r>
          </a:p>
        </p:txBody>
      </p:sp>
    </p:spTree>
    <p:extLst>
      <p:ext uri="{BB962C8B-B14F-4D97-AF65-F5344CB8AC3E}">
        <p14:creationId xmlns:p14="http://schemas.microsoft.com/office/powerpoint/2010/main" val="70151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51CA-69E4-48A4-B9F8-920D6570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83" y="2766218"/>
            <a:ext cx="11329035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You can import any kind of data, </a:t>
            </a:r>
            <a:br>
              <a:rPr lang="en-US" sz="6000" dirty="0"/>
            </a:br>
            <a:r>
              <a:rPr lang="en-US" sz="6000" dirty="0"/>
              <a:t>even if it is really messy</a:t>
            </a:r>
          </a:p>
        </p:txBody>
      </p:sp>
    </p:spTree>
    <p:extLst>
      <p:ext uri="{BB962C8B-B14F-4D97-AF65-F5344CB8AC3E}">
        <p14:creationId xmlns:p14="http://schemas.microsoft.com/office/powerpoint/2010/main" val="213406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4729-1AAD-4BB4-9337-92E4A82C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169672"/>
            <a:ext cx="5330190" cy="5602478"/>
          </a:xfrm>
        </p:spPr>
        <p:txBody>
          <a:bodyPr>
            <a:noAutofit/>
          </a:bodyPr>
          <a:lstStyle/>
          <a:p>
            <a:r>
              <a:rPr lang="en-US" sz="13800" dirty="0"/>
              <a:t>Oh no! </a:t>
            </a:r>
            <a:r>
              <a:rPr lang="en-US" sz="6600" dirty="0"/>
              <a:t/>
            </a:r>
            <a:br>
              <a:rPr lang="en-US" sz="6600" dirty="0"/>
            </a:br>
            <a:r>
              <a:rPr lang="en-US" dirty="0">
                <a:latin typeface="+mn-lt"/>
              </a:rPr>
              <a:t>My software only exports individual cases as single text files. </a:t>
            </a:r>
            <a:endParaRPr lang="en-US" sz="6600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F3D4AC-7465-4993-8C80-BC5559BFC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943" y="0"/>
            <a:ext cx="6589058" cy="60007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7310D6-B17E-423C-A825-BEDF8D0545B9}"/>
              </a:ext>
            </a:extLst>
          </p:cNvPr>
          <p:cNvSpPr txBox="1">
            <a:spLocks/>
          </p:cNvSpPr>
          <p:nvPr/>
        </p:nvSpPr>
        <p:spPr>
          <a:xfrm>
            <a:off x="5602942" y="6000751"/>
            <a:ext cx="6589058" cy="8572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600" b="1" dirty="0" err="1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map_df</a:t>
            </a:r>
            <a:r>
              <a:rPr lang="en-US" sz="36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(files, </a:t>
            </a:r>
            <a:r>
              <a:rPr lang="en-US" sz="36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read_tsv</a:t>
            </a:r>
            <a:r>
              <a:rPr lang="en-US" sz="36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EB2DDC-1A94-4D25-AA6C-FEEAD21D109D}"/>
              </a:ext>
            </a:extLst>
          </p:cNvPr>
          <p:cNvSpPr txBox="1">
            <a:spLocks/>
          </p:cNvSpPr>
          <p:nvPr/>
        </p:nvSpPr>
        <p:spPr>
          <a:xfrm>
            <a:off x="127635" y="5772149"/>
            <a:ext cx="5185072" cy="944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no fear!</a:t>
            </a:r>
          </a:p>
        </p:txBody>
      </p:sp>
    </p:spTree>
    <p:extLst>
      <p:ext uri="{BB962C8B-B14F-4D97-AF65-F5344CB8AC3E}">
        <p14:creationId xmlns:p14="http://schemas.microsoft.com/office/powerpoint/2010/main" val="175455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71A7-54A7-43EA-9AA2-63E70405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" y="365125"/>
            <a:ext cx="11096625" cy="1325563"/>
          </a:xfrm>
        </p:spPr>
        <p:txBody>
          <a:bodyPr>
            <a:normAutofit/>
          </a:bodyPr>
          <a:lstStyle/>
          <a:p>
            <a:r>
              <a:rPr lang="en-US" dirty="0"/>
              <a:t>Straightforward Data Wrangling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7CAF78-DA35-4EBD-8082-5D83C28DF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88" y="1825625"/>
            <a:ext cx="11096625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library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tidyverse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# Nested statements are confusing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 &lt;-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mutate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b="1" dirty="0" err="1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read_csv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"data.csv"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), CaseID, Length, Width), </a:t>
            </a:r>
            <a:r>
              <a:rPr sz="1800" dirty="0">
                <a:solidFill>
                  <a:srgbClr val="90200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Area =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Length </a:t>
            </a:r>
            <a:r>
              <a:rPr sz="1800" dirty="0">
                <a:solidFill>
                  <a:srgbClr val="666666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*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Width)</a:t>
            </a: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# Naming your steps is awful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d_import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read_csv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"data.csv"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d_selected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d_import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, CaseID, Length, Width)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d_updated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mutate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d_selected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90200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Area =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Length </a:t>
            </a:r>
            <a:r>
              <a:rPr sz="1800" dirty="0">
                <a:solidFill>
                  <a:srgbClr val="666666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*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Width)</a:t>
            </a: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# Piping is gloriously readable.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 &lt;-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read_csv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"data.csv"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 </a:t>
            </a:r>
            <a:r>
              <a:rPr sz="1800" dirty="0">
                <a:solidFill>
                  <a:srgbClr val="666666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%&gt;%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(CaseID, Length, Width) </a:t>
            </a:r>
            <a:r>
              <a:rPr sz="1800" dirty="0">
                <a:solidFill>
                  <a:srgbClr val="666666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%&gt;%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mutate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90200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Area =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Length </a:t>
            </a:r>
            <a:r>
              <a:rPr sz="1800" dirty="0">
                <a:solidFill>
                  <a:srgbClr val="666666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*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Width)</a:t>
            </a:r>
          </a:p>
        </p:txBody>
      </p:sp>
    </p:spTree>
    <p:extLst>
      <p:ext uri="{BB962C8B-B14F-4D97-AF65-F5344CB8AC3E}">
        <p14:creationId xmlns:p14="http://schemas.microsoft.com/office/powerpoint/2010/main" val="17622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9867-3076-4B30-BF08-F8CA632A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54880" cy="335762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Tidy Data/</a:t>
            </a:r>
            <a:br>
              <a:rPr lang="en-US" dirty="0"/>
            </a:br>
            <a:r>
              <a:rPr lang="en-US" dirty="0"/>
              <a:t>Tidy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939018-39AA-4644-916B-5601B2B29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513732"/>
              </p:ext>
            </p:extLst>
          </p:nvPr>
        </p:nvGraphicFramePr>
        <p:xfrm>
          <a:off x="1" y="4998592"/>
          <a:ext cx="12192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482148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3335993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0021387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05270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189694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392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5–6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&lt;data subset&gt;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&lt;model&gt;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coef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&lt;fit&gt;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78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7–9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&lt;data subset&gt;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&lt;model&gt;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</a:t>
                      </a:r>
                      <a:r>
                        <a:rPr lang="en-US" dirty="0" err="1"/>
                        <a:t>coef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&lt;fit&gt;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9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10–14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&lt;data subset&gt;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&lt;model&gt;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</a:t>
                      </a:r>
                      <a:r>
                        <a:rPr lang="en-US" dirty="0" err="1"/>
                        <a:t>coef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&lt;fit&gt;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6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15–18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&lt;data subset&gt;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&lt;model&gt;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</a:t>
                      </a:r>
                      <a:r>
                        <a:rPr lang="en-US" dirty="0" err="1"/>
                        <a:t>coef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&lt;fit&gt;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32491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01636F-E1C5-4988-9B2C-D9F5A7FB05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93233"/>
              </p:ext>
            </p:extLst>
          </p:nvPr>
        </p:nvGraphicFramePr>
        <p:xfrm>
          <a:off x="4754880" y="0"/>
          <a:ext cx="7437120" cy="3344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154821481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3533359936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300213877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920527019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Reading_1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Reading_2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392658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dirty="0"/>
                        <a:t>5–6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7856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dirty="0"/>
                        <a:t>5–6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9772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dirty="0"/>
                        <a:t>10–14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6069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dirty="0"/>
                        <a:t>15–18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3249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15–18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20848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7–9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95003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10–14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84607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8985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DED298-C78C-4FB5-BB95-07581AC0BE33}"/>
              </a:ext>
            </a:extLst>
          </p:cNvPr>
          <p:cNvSpPr txBox="1">
            <a:spLocks/>
          </p:cNvSpPr>
          <p:nvPr/>
        </p:nvSpPr>
        <p:spPr>
          <a:xfrm>
            <a:off x="0" y="3357624"/>
            <a:ext cx="12192001" cy="16276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d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%&gt;%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group_by</a:t>
            </a:r>
            <a:r>
              <a:rPr lang="en-US" sz="1800" dirty="0">
                <a:latin typeface="Consolas" panose="020B0609020204030204" pitchFamily="49" charset="0"/>
              </a:rPr>
              <a:t>(Age)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%&gt;%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nest</a:t>
            </a:r>
            <a:r>
              <a:rPr lang="en-US" sz="1800" dirty="0"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%&gt;%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mutate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02000"/>
                </a:solidFill>
                <a:latin typeface="Consolas" panose="020B0609020204030204" pitchFamily="49" charset="0"/>
              </a:rPr>
              <a:t>Model =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map</a:t>
            </a:r>
            <a:r>
              <a:rPr lang="en-US" sz="1800" dirty="0">
                <a:latin typeface="Consolas" panose="020B0609020204030204" pitchFamily="49" charset="0"/>
              </a:rPr>
              <a:t>(data,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latin typeface="Consolas" panose="020B0609020204030204" pitchFamily="49" charset="0"/>
              </a:rPr>
              <a:t>(data)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lm</a:t>
            </a:r>
            <a:r>
              <a:rPr lang="en-US" sz="1800" dirty="0">
                <a:latin typeface="Consolas" panose="020B0609020204030204" pitchFamily="49" charset="0"/>
              </a:rPr>
              <a:t>(Reading_2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~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Reading_1 * Treatment, data)),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       </a:t>
            </a:r>
            <a:r>
              <a:rPr lang="en-US" sz="1800" dirty="0">
                <a:solidFill>
                  <a:srgbClr val="902000"/>
                </a:solidFill>
                <a:latin typeface="Consolas" panose="020B0609020204030204" pitchFamily="49" charset="0"/>
              </a:rPr>
              <a:t>Coefficients =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map</a:t>
            </a:r>
            <a:r>
              <a:rPr lang="en-US" sz="1800" dirty="0">
                <a:latin typeface="Consolas" panose="020B0609020204030204" pitchFamily="49" charset="0"/>
              </a:rPr>
              <a:t>(Model, tidy),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   </a:t>
            </a:r>
            <a:r>
              <a:rPr lang="en-US" sz="1800" dirty="0">
                <a:solidFill>
                  <a:srgbClr val="902000"/>
                </a:solidFill>
                <a:latin typeface="Consolas" panose="020B0609020204030204" pitchFamily="49" charset="0"/>
              </a:rPr>
              <a:t>Fit =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map</a:t>
            </a:r>
            <a:r>
              <a:rPr lang="en-US" sz="1800" dirty="0">
                <a:latin typeface="Consolas" panose="020B0609020204030204" pitchFamily="49" charset="0"/>
              </a:rPr>
              <a:t>(Model, glance))</a:t>
            </a:r>
          </a:p>
        </p:txBody>
      </p:sp>
    </p:spTree>
    <p:extLst>
      <p:ext uri="{BB962C8B-B14F-4D97-AF65-F5344CB8AC3E}">
        <p14:creationId xmlns:p14="http://schemas.microsoft.com/office/powerpoint/2010/main" val="154486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Roboto">
      <a:majorFont>
        <a:latin typeface="Roboto Black"/>
        <a:ea typeface=""/>
        <a:cs typeface=""/>
      </a:majorFont>
      <a:minorFont>
        <a:latin typeface="Roboto Condensed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3629</TotalTime>
  <Words>946</Words>
  <Application>Microsoft Office PowerPoint</Application>
  <PresentationFormat>Widescreen</PresentationFormat>
  <Paragraphs>262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Roboto Condensed</vt:lpstr>
      <vt:lpstr>Consolas</vt:lpstr>
      <vt:lpstr>Arial</vt:lpstr>
      <vt:lpstr>Calibri</vt:lpstr>
      <vt:lpstr>Wingdings</vt:lpstr>
      <vt:lpstr>Roboto Black</vt:lpstr>
      <vt:lpstr>Courier</vt:lpstr>
      <vt:lpstr>Depth</vt:lpstr>
      <vt:lpstr>Introduction to  Statistical Analysis with R</vt:lpstr>
      <vt:lpstr>Slides &amp; Supporting Materials</vt:lpstr>
      <vt:lpstr>What is R?</vt:lpstr>
      <vt:lpstr>What Can You Do With R?</vt:lpstr>
      <vt:lpstr>Cool Stuff You Can Do  With R</vt:lpstr>
      <vt:lpstr>You can import any kind of data,  even if it is really messy</vt:lpstr>
      <vt:lpstr>Oh no!  My software only exports individual cases as single text files. </vt:lpstr>
      <vt:lpstr>Straightforward Data Wrangling</vt:lpstr>
      <vt:lpstr>Tidy Data/ Tidy Analysis</vt:lpstr>
      <vt:lpstr>Analyses</vt:lpstr>
      <vt:lpstr>Cool Plots</vt:lpstr>
      <vt:lpstr>Document Production</vt:lpstr>
      <vt:lpstr>PowerPoint Presentation</vt:lpstr>
      <vt:lpstr>Installing R</vt:lpstr>
      <vt:lpstr>Jamovi</vt:lpstr>
      <vt:lpstr>What is RStudio?</vt:lpstr>
      <vt:lpstr>PowerPoint Presentation</vt:lpstr>
      <vt:lpstr>PowerPoint Presentation</vt:lpstr>
      <vt:lpstr>PowerPoint Presentation</vt:lpstr>
      <vt:lpstr>Create a  New Project</vt:lpstr>
      <vt:lpstr>Why Projects Files Are Good</vt:lpstr>
      <vt:lpstr>Create an RMarkdown File</vt:lpstr>
      <vt:lpstr>Using Packages</vt:lpstr>
      <vt:lpstr>Thinking About Data: SPSS vs. R</vt:lpstr>
      <vt:lpstr>Import</vt:lpstr>
      <vt:lpstr>Descriptive Statistics</vt:lpstr>
      <vt:lpstr>Descriptive Statistics</vt:lpstr>
      <vt:lpstr>Analysis</vt:lpstr>
      <vt:lpstr>Analysis</vt:lpstr>
      <vt:lpstr>Analysis</vt:lpstr>
      <vt:lpstr>Getting Started With Plots</vt:lpstr>
      <vt:lpstr>PowerPoint Presentation</vt:lpstr>
      <vt:lpstr>PowerPoint Presentation</vt:lpstr>
      <vt:lpstr>Your Future in R</vt:lpstr>
      <vt:lpstr>Your Future in R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</dc:title>
  <dc:creator>W. Joel Schneider, Linda Ruan, &amp; Brittney Williams</dc:creator>
  <cp:keywords/>
  <cp:lastModifiedBy>W. Joel Schneider</cp:lastModifiedBy>
  <cp:revision>101</cp:revision>
  <dcterms:created xsi:type="dcterms:W3CDTF">2018-04-13T18:10:54Z</dcterms:created>
  <dcterms:modified xsi:type="dcterms:W3CDTF">2018-04-24T16:11:48Z</dcterms:modified>
</cp:coreProperties>
</file>